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44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A5470-BCF6-425C-B385-FB5930957441}" type="datetimeFigureOut">
              <a:rPr lang="en-CA" smtClean="0"/>
              <a:t>2024-02-13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B56E8-5F8A-4A70-B973-DAA359589647}" type="slidenum">
              <a:rPr lang="en-CA" smtClean="0"/>
              <a:t>‹#›</a:t>
            </a:fld>
            <a:endParaRPr lang="en-CA"/>
          </a:p>
        </p:txBody>
      </p:sp>
    </p:spTree>
    <p:extLst>
      <p:ext uri="{BB962C8B-B14F-4D97-AF65-F5344CB8AC3E}">
        <p14:creationId xmlns:p14="http://schemas.microsoft.com/office/powerpoint/2010/main" val="396588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1</a:t>
            </a:fld>
            <a:endParaRPr lang="en-CA"/>
          </a:p>
        </p:txBody>
      </p:sp>
    </p:spTree>
    <p:extLst>
      <p:ext uri="{BB962C8B-B14F-4D97-AF65-F5344CB8AC3E}">
        <p14:creationId xmlns:p14="http://schemas.microsoft.com/office/powerpoint/2010/main" val="140748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2</a:t>
            </a:fld>
            <a:endParaRPr lang="en-CA"/>
          </a:p>
        </p:txBody>
      </p:sp>
    </p:spTree>
    <p:extLst>
      <p:ext uri="{BB962C8B-B14F-4D97-AF65-F5344CB8AC3E}">
        <p14:creationId xmlns:p14="http://schemas.microsoft.com/office/powerpoint/2010/main" val="76175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3</a:t>
            </a:fld>
            <a:endParaRPr lang="en-CA"/>
          </a:p>
        </p:txBody>
      </p:sp>
    </p:spTree>
    <p:extLst>
      <p:ext uri="{BB962C8B-B14F-4D97-AF65-F5344CB8AC3E}">
        <p14:creationId xmlns:p14="http://schemas.microsoft.com/office/powerpoint/2010/main" val="628981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4</a:t>
            </a:fld>
            <a:endParaRPr lang="en-CA"/>
          </a:p>
        </p:txBody>
      </p:sp>
    </p:spTree>
    <p:extLst>
      <p:ext uri="{BB962C8B-B14F-4D97-AF65-F5344CB8AC3E}">
        <p14:creationId xmlns:p14="http://schemas.microsoft.com/office/powerpoint/2010/main" val="120788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5</a:t>
            </a:fld>
            <a:endParaRPr lang="en-CA"/>
          </a:p>
        </p:txBody>
      </p:sp>
    </p:spTree>
    <p:extLst>
      <p:ext uri="{BB962C8B-B14F-4D97-AF65-F5344CB8AC3E}">
        <p14:creationId xmlns:p14="http://schemas.microsoft.com/office/powerpoint/2010/main" val="4257163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6</a:t>
            </a:fld>
            <a:endParaRPr lang="en-CA"/>
          </a:p>
        </p:txBody>
      </p:sp>
    </p:spTree>
    <p:extLst>
      <p:ext uri="{BB962C8B-B14F-4D97-AF65-F5344CB8AC3E}">
        <p14:creationId xmlns:p14="http://schemas.microsoft.com/office/powerpoint/2010/main" val="4028727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40B56E8-5F8A-4A70-B973-DAA359589647}" type="slidenum">
              <a:rPr lang="en-CA" smtClean="0"/>
              <a:t>7</a:t>
            </a:fld>
            <a:endParaRPr lang="en-CA"/>
          </a:p>
        </p:txBody>
      </p:sp>
    </p:spTree>
    <p:extLst>
      <p:ext uri="{BB962C8B-B14F-4D97-AF65-F5344CB8AC3E}">
        <p14:creationId xmlns:p14="http://schemas.microsoft.com/office/powerpoint/2010/main" val="329023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B541C126-805C-4157-86AA-4AE61328A2AE}"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717565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41C126-805C-4157-86AA-4AE61328A2AE}"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211101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41C126-805C-4157-86AA-4AE61328A2AE}"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358420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41C126-805C-4157-86AA-4AE61328A2AE}"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115380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41C126-805C-4157-86AA-4AE61328A2AE}"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33524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B541C126-805C-4157-86AA-4AE61328A2AE}"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237938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B541C126-805C-4157-86AA-4AE61328A2AE}" type="datetimeFigureOut">
              <a:rPr lang="en-CA" smtClean="0"/>
              <a:t>2024-02-13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68409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541C126-805C-4157-86AA-4AE61328A2AE}" type="datetimeFigureOut">
              <a:rPr lang="en-CA" smtClean="0"/>
              <a:t>2024-02-13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126440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1C126-805C-4157-86AA-4AE61328A2AE}" type="datetimeFigureOut">
              <a:rPr lang="en-CA" smtClean="0"/>
              <a:t>2024-02-13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112670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41C126-805C-4157-86AA-4AE61328A2AE}"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49515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41C126-805C-4157-86AA-4AE61328A2AE}"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C09A3B-DFC9-4B6E-A06A-765A37C5346A}" type="slidenum">
              <a:rPr lang="en-CA" smtClean="0"/>
              <a:t>‹#›</a:t>
            </a:fld>
            <a:endParaRPr lang="en-CA"/>
          </a:p>
        </p:txBody>
      </p:sp>
    </p:spTree>
    <p:extLst>
      <p:ext uri="{BB962C8B-B14F-4D97-AF65-F5344CB8AC3E}">
        <p14:creationId xmlns:p14="http://schemas.microsoft.com/office/powerpoint/2010/main" val="42192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1C126-805C-4157-86AA-4AE61328A2AE}" type="datetimeFigureOut">
              <a:rPr lang="en-CA" smtClean="0"/>
              <a:t>2024-02-13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09A3B-DFC9-4B6E-A06A-765A37C5346A}" type="slidenum">
              <a:rPr lang="en-CA" smtClean="0"/>
              <a:t>‹#›</a:t>
            </a:fld>
            <a:endParaRPr lang="en-CA"/>
          </a:p>
        </p:txBody>
      </p:sp>
    </p:spTree>
    <p:extLst>
      <p:ext uri="{BB962C8B-B14F-4D97-AF65-F5344CB8AC3E}">
        <p14:creationId xmlns:p14="http://schemas.microsoft.com/office/powerpoint/2010/main" val="3564498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Online (Portal)</a:t>
            </a:r>
            <a:br>
              <a:rPr lang="en-CA" dirty="0"/>
            </a:br>
            <a:r>
              <a:rPr lang="en-CA" dirty="0"/>
              <a:t>Course Registration</a:t>
            </a:r>
          </a:p>
        </p:txBody>
      </p:sp>
      <p:sp>
        <p:nvSpPr>
          <p:cNvPr id="3" name="Subtitle 2"/>
          <p:cNvSpPr>
            <a:spLocks noGrp="1"/>
          </p:cNvSpPr>
          <p:nvPr>
            <p:ph type="subTitle" idx="1"/>
          </p:nvPr>
        </p:nvSpPr>
        <p:spPr/>
        <p:txBody>
          <a:bodyPr/>
          <a:lstStyle/>
          <a:p>
            <a:pPr fontAlgn="t"/>
            <a:r>
              <a:rPr lang="en-CA" cap="all" dirty="0"/>
              <a:t>ÉCOLE SECONDAIRE KELVIN SCHOOL</a:t>
            </a:r>
          </a:p>
        </p:txBody>
      </p:sp>
    </p:spTree>
    <p:extLst>
      <p:ext uri="{BB962C8B-B14F-4D97-AF65-F5344CB8AC3E}">
        <p14:creationId xmlns:p14="http://schemas.microsoft.com/office/powerpoint/2010/main" val="286581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dirty="0"/>
              <a:t>Please use Chrome, Firefox or Safari.</a:t>
            </a:r>
            <a:br>
              <a:rPr lang="en-CA" sz="2400" dirty="0"/>
            </a:br>
            <a:r>
              <a:rPr lang="en-CA" sz="2400" dirty="0"/>
              <a:t>Students login using their Novell Username (without @live.wsd1.org) and Password. </a:t>
            </a:r>
            <a:br>
              <a:rPr lang="en-CA" sz="2400" dirty="0"/>
            </a:br>
            <a:r>
              <a:rPr lang="en-CA" sz="2400" dirty="0"/>
              <a:t>Read the Terms and Conditions, Agree to continue.</a:t>
            </a:r>
          </a:p>
        </p:txBody>
      </p:sp>
      <p:pic>
        <p:nvPicPr>
          <p:cNvPr id="6" name="Content Placeholder 5"/>
          <p:cNvPicPr>
            <a:picLocks noGrp="1"/>
          </p:cNvPicPr>
          <p:nvPr>
            <p:ph sz="half" idx="2"/>
          </p:nvPr>
        </p:nvPicPr>
        <p:blipFill rotWithShape="1">
          <a:blip r:embed="rId3">
            <a:extLst>
              <a:ext uri="{28A0092B-C50C-407E-A947-70E740481C1C}">
                <a14:useLocalDpi xmlns:a14="http://schemas.microsoft.com/office/drawing/2010/main" val="0"/>
              </a:ext>
            </a:extLst>
          </a:blip>
          <a:srcRect b="3555"/>
          <a:stretch/>
        </p:blipFill>
        <p:spPr bwMode="auto">
          <a:xfrm>
            <a:off x="6172200" y="2273975"/>
            <a:ext cx="5181600" cy="3454637"/>
          </a:xfrm>
          <a:prstGeom prst="rect">
            <a:avLst/>
          </a:prstGeom>
          <a:ln>
            <a:noFill/>
          </a:ln>
          <a:extLst>
            <a:ext uri="{53640926-AAD7-44D8-BBD7-CCE9431645EC}">
              <a14:shadowObscured xmlns:a14="http://schemas.microsoft.com/office/drawing/2010/main"/>
            </a:ext>
          </a:extLst>
        </p:spPr>
      </p:pic>
      <p:pic>
        <p:nvPicPr>
          <p:cNvPr id="8" name="Content Placeholder 7"/>
          <p:cNvPicPr>
            <a:picLocks noGrp="1"/>
          </p:cNvPicPr>
          <p:nvPr>
            <p:ph sz="half" idx="1"/>
          </p:nvPr>
        </p:nvPicPr>
        <p:blipFill>
          <a:blip r:embed="rId4">
            <a:extLst>
              <a:ext uri="{28A0092B-C50C-407E-A947-70E740481C1C}">
                <a14:useLocalDpi xmlns:a14="http://schemas.microsoft.com/office/drawing/2010/main" val="0"/>
              </a:ext>
            </a:extLst>
          </a:blip>
          <a:stretch>
            <a:fillRect/>
          </a:stretch>
        </p:blipFill>
        <p:spPr>
          <a:xfrm>
            <a:off x="838200" y="2273975"/>
            <a:ext cx="5181600" cy="3548756"/>
          </a:xfrm>
          <a:prstGeom prst="rect">
            <a:avLst/>
          </a:prstGeom>
        </p:spPr>
      </p:pic>
    </p:spTree>
    <p:extLst>
      <p:ext uri="{BB962C8B-B14F-4D97-AF65-F5344CB8AC3E}">
        <p14:creationId xmlns:p14="http://schemas.microsoft.com/office/powerpoint/2010/main" val="279361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63" y="1398722"/>
            <a:ext cx="3932237" cy="1600200"/>
          </a:xfrm>
        </p:spPr>
        <p:txBody>
          <a:bodyPr/>
          <a:lstStyle/>
          <a:p>
            <a:r>
              <a:rPr lang="en-CA" dirty="0"/>
              <a:t>Pre-Registration Tab	</a:t>
            </a:r>
          </a:p>
        </p:txBody>
      </p:sp>
      <p:sp>
        <p:nvSpPr>
          <p:cNvPr id="4" name="Text Placeholder 3"/>
          <p:cNvSpPr>
            <a:spLocks noGrp="1"/>
          </p:cNvSpPr>
          <p:nvPr>
            <p:ph type="body" sz="half" idx="2"/>
          </p:nvPr>
        </p:nvSpPr>
        <p:spPr>
          <a:xfrm>
            <a:off x="839788" y="3332136"/>
            <a:ext cx="3932237" cy="2536852"/>
          </a:xfrm>
        </p:spPr>
        <p:txBody>
          <a:bodyPr/>
          <a:lstStyle/>
          <a:p>
            <a:pPr marL="342900" indent="-342900">
              <a:buAutoNum type="arabicParenR"/>
            </a:pPr>
            <a:r>
              <a:rPr lang="en-CA" dirty="0"/>
              <a:t>Select the year</a:t>
            </a:r>
          </a:p>
          <a:p>
            <a:pPr marL="342900" indent="-342900">
              <a:buAutoNum type="arabicParenR"/>
            </a:pPr>
            <a:r>
              <a:rPr lang="en-CA" dirty="0"/>
              <a:t>Select the school </a:t>
            </a:r>
          </a:p>
          <a:p>
            <a:pPr marL="342900" indent="-342900">
              <a:buAutoNum type="arabicParenR"/>
            </a:pPr>
            <a:r>
              <a:rPr lang="en-CA" dirty="0"/>
              <a:t>Click the “Add Preregistration” button</a:t>
            </a:r>
          </a:p>
          <a:p>
            <a:pPr marL="342900" indent="-342900">
              <a:buAutoNum type="arabicParenR"/>
            </a:pPr>
            <a:endParaRPr lang="en-CA" dirty="0"/>
          </a:p>
          <a:p>
            <a:pPr marL="342900" indent="-342900">
              <a:buAutoNum type="arabicParenR"/>
            </a:pPr>
            <a:endParaRPr lang="en-CA" dirty="0"/>
          </a:p>
          <a:p>
            <a:pPr marL="342900" indent="-342900">
              <a:buAutoNum type="arabicParenR"/>
            </a:pPr>
            <a:endParaRPr lang="en-CA" dirty="0"/>
          </a:p>
        </p:txBody>
      </p:sp>
      <p:pic>
        <p:nvPicPr>
          <p:cNvPr id="8" name="Content Placeholder 7"/>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5183188" y="2530333"/>
            <a:ext cx="6172200" cy="2462081"/>
          </a:xfrm>
          <a:prstGeom prst="rect">
            <a:avLst/>
          </a:prstGeom>
        </p:spPr>
      </p:pic>
    </p:spTree>
    <p:extLst>
      <p:ext uri="{BB962C8B-B14F-4D97-AF65-F5344CB8AC3E}">
        <p14:creationId xmlns:p14="http://schemas.microsoft.com/office/powerpoint/2010/main" val="194647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3428"/>
          </a:xfrm>
        </p:spPr>
        <p:txBody>
          <a:bodyPr>
            <a:normAutofit/>
          </a:bodyPr>
          <a:lstStyle/>
          <a:p>
            <a:r>
              <a:rPr lang="en-CA" sz="1800" dirty="0"/>
              <a:t>Course Requests Tab – Compulsory Subject Area</a:t>
            </a:r>
            <a:br>
              <a:rPr lang="en-CA" sz="1800" dirty="0"/>
            </a:br>
            <a:r>
              <a:rPr lang="en-CA" sz="1800" dirty="0"/>
              <a:t>1) Select the Preregistration School</a:t>
            </a:r>
            <a:br>
              <a:rPr lang="en-CA" sz="1800" dirty="0"/>
            </a:br>
            <a:r>
              <a:rPr lang="en-CA" sz="1800" dirty="0"/>
              <a:t>2) Graduation Diploma will determine the compulsory courses to select</a:t>
            </a:r>
            <a:br>
              <a:rPr lang="en-CA" sz="1800" dirty="0"/>
            </a:br>
            <a:r>
              <a:rPr lang="en-CA" sz="1800" dirty="0"/>
              <a:t>3) Select All Compulsory Subjects  (This is determined by grade and provincial prerequisites)</a:t>
            </a:r>
            <a:br>
              <a:rPr lang="en-CA" sz="1800" dirty="0"/>
            </a:br>
            <a:r>
              <a:rPr lang="en-CA" sz="1800" dirty="0"/>
              <a:t>4) Click “</a:t>
            </a:r>
            <a:r>
              <a:rPr lang="en-CA" sz="1800" b="1" dirty="0"/>
              <a:t>Add Compulsory</a:t>
            </a:r>
            <a:r>
              <a:rPr lang="en-CA" sz="1800" dirty="0"/>
              <a:t>” button after all courses have been selected.</a:t>
            </a: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838200" y="1928553"/>
            <a:ext cx="10267603" cy="4314305"/>
          </a:xfrm>
          <a:prstGeom prst="rect">
            <a:avLst/>
          </a:prstGeom>
        </p:spPr>
      </p:pic>
    </p:spTree>
    <p:extLst>
      <p:ext uri="{BB962C8B-B14F-4D97-AF65-F5344CB8AC3E}">
        <p14:creationId xmlns:p14="http://schemas.microsoft.com/office/powerpoint/2010/main" val="20894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52254"/>
          </a:xfrm>
        </p:spPr>
        <p:txBody>
          <a:bodyPr>
            <a:normAutofit/>
          </a:bodyPr>
          <a:lstStyle/>
          <a:p>
            <a:r>
              <a:rPr lang="en-CA" sz="1600" dirty="0">
                <a:solidFill>
                  <a:prstClr val="black"/>
                </a:solidFill>
              </a:rPr>
              <a:t>Course Requests Tab – Optional Course Selections</a:t>
            </a:r>
            <a:br>
              <a:rPr lang="en-CA" sz="1600" dirty="0">
                <a:solidFill>
                  <a:prstClr val="black"/>
                </a:solidFill>
              </a:rPr>
            </a:br>
            <a:r>
              <a:rPr lang="en-CA" sz="1600" dirty="0">
                <a:solidFill>
                  <a:prstClr val="black"/>
                </a:solidFill>
              </a:rPr>
              <a:t>1) Option courses are listed by grade then alphabetically by course name. </a:t>
            </a:r>
            <a:br>
              <a:rPr lang="en-CA" sz="1600" dirty="0">
                <a:solidFill>
                  <a:prstClr val="black"/>
                </a:solidFill>
              </a:rPr>
            </a:br>
            <a:r>
              <a:rPr lang="en-CA" sz="1600" dirty="0">
                <a:solidFill>
                  <a:prstClr val="black"/>
                </a:solidFill>
              </a:rPr>
              <a:t>2) If you wish to take an elective/optional course in a different grade, you must select the grade first. </a:t>
            </a:r>
            <a:br>
              <a:rPr lang="en-CA" sz="1600" dirty="0">
                <a:solidFill>
                  <a:prstClr val="black"/>
                </a:solidFill>
              </a:rPr>
            </a:br>
            <a:r>
              <a:rPr lang="en-CA" sz="1600" dirty="0">
                <a:solidFill>
                  <a:prstClr val="black"/>
                </a:solidFill>
              </a:rPr>
              <a:t>3) Select the course</a:t>
            </a:r>
            <a:br>
              <a:rPr lang="en-CA" sz="1600" dirty="0">
                <a:solidFill>
                  <a:prstClr val="black"/>
                </a:solidFill>
              </a:rPr>
            </a:br>
            <a:r>
              <a:rPr lang="en-CA" sz="1600" dirty="0">
                <a:solidFill>
                  <a:prstClr val="black"/>
                </a:solidFill>
              </a:rPr>
              <a:t>4) Click the “Add” button after </a:t>
            </a:r>
            <a:r>
              <a:rPr lang="en-CA" sz="1600" b="1" dirty="0">
                <a:solidFill>
                  <a:prstClr val="black"/>
                </a:solidFill>
              </a:rPr>
              <a:t>EACH</a:t>
            </a:r>
            <a:r>
              <a:rPr lang="en-CA" sz="1600" dirty="0">
                <a:solidFill>
                  <a:prstClr val="black"/>
                </a:solidFill>
              </a:rPr>
              <a:t> course </a:t>
            </a:r>
            <a:br>
              <a:rPr lang="en-CA" sz="1600" dirty="0">
                <a:solidFill>
                  <a:prstClr val="black"/>
                </a:solidFill>
              </a:rPr>
            </a:br>
            <a:r>
              <a:rPr lang="en-CA" sz="1600" dirty="0">
                <a:solidFill>
                  <a:prstClr val="black"/>
                </a:solidFill>
              </a:rPr>
              <a:t>5) The courses will appear under the selection tool in a new line. </a:t>
            </a:r>
            <a:endParaRPr lang="en-CA"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229709" y="2554014"/>
            <a:ext cx="10247587" cy="2469931"/>
          </a:xfrm>
          <a:prstGeom prst="rect">
            <a:avLst/>
          </a:prstGeom>
        </p:spPr>
      </p:pic>
    </p:spTree>
    <p:extLst>
      <p:ext uri="{BB962C8B-B14F-4D97-AF65-F5344CB8AC3E}">
        <p14:creationId xmlns:p14="http://schemas.microsoft.com/office/powerpoint/2010/main" val="74357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000" dirty="0"/>
              <a:t>Once all course selections have been completed students must click on the “</a:t>
            </a:r>
            <a:r>
              <a:rPr lang="en-CA" sz="2000" b="1" dirty="0"/>
              <a:t>Finalize Preregistration</a:t>
            </a:r>
            <a:r>
              <a:rPr lang="en-CA" sz="2000" dirty="0"/>
              <a:t>” button.  A warning popup window will appear. If you are confident you are finished, click “OK”.  </a:t>
            </a:r>
            <a:r>
              <a:rPr lang="en-CA" sz="2000" u="sng" dirty="0"/>
              <a:t>No changes can be made online after you finalize</a:t>
            </a:r>
            <a:r>
              <a:rPr lang="en-CA" sz="2000" dirty="0"/>
              <a:t>. Any changes after you finalize must be done in the Guidance Office.</a:t>
            </a:r>
          </a:p>
        </p:txBody>
      </p:sp>
      <p:pic>
        <p:nvPicPr>
          <p:cNvPr id="5" name="Picture 4"/>
          <p:cNvPicPr/>
          <p:nvPr/>
        </p:nvPicPr>
        <p:blipFill rotWithShape="1">
          <a:blip r:embed="rId3">
            <a:extLst>
              <a:ext uri="{28A0092B-C50C-407E-A947-70E740481C1C}">
                <a14:useLocalDpi xmlns:a14="http://schemas.microsoft.com/office/drawing/2010/main" val="0"/>
              </a:ext>
            </a:extLst>
          </a:blip>
          <a:srcRect t="9675"/>
          <a:stretch/>
        </p:blipFill>
        <p:spPr bwMode="auto">
          <a:xfrm>
            <a:off x="1313793" y="2259724"/>
            <a:ext cx="10040007" cy="40675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369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2195195"/>
          </a:xfrm>
        </p:spPr>
        <p:txBody>
          <a:bodyPr>
            <a:normAutofit/>
          </a:bodyPr>
          <a:lstStyle/>
          <a:p>
            <a:r>
              <a:rPr lang="en-CA" sz="2000" dirty="0">
                <a:solidFill>
                  <a:prstClr val="black"/>
                </a:solidFill>
              </a:rPr>
              <a:t>Final Step -  Run and </a:t>
            </a:r>
            <a:r>
              <a:rPr lang="en-CA" sz="2000" b="1" u="sng" dirty="0">
                <a:solidFill>
                  <a:prstClr val="black"/>
                </a:solidFill>
              </a:rPr>
              <a:t>print</a:t>
            </a:r>
            <a:r>
              <a:rPr lang="en-CA" sz="2000" dirty="0">
                <a:solidFill>
                  <a:prstClr val="black"/>
                </a:solidFill>
              </a:rPr>
              <a:t> the Registration and Course Request Form</a:t>
            </a:r>
            <a:br>
              <a:rPr lang="en-CA" sz="2000" dirty="0">
                <a:solidFill>
                  <a:prstClr val="black"/>
                </a:solidFill>
              </a:rPr>
            </a:br>
            <a:br>
              <a:rPr lang="en-CA" sz="2000" dirty="0">
                <a:solidFill>
                  <a:prstClr val="black"/>
                </a:solidFill>
              </a:rPr>
            </a:br>
            <a:r>
              <a:rPr lang="en-CA" sz="1800" dirty="0">
                <a:solidFill>
                  <a:prstClr val="black"/>
                </a:solidFill>
              </a:rPr>
              <a:t>The report link is at the top of the web page. This is a 6 page report that will open in a new tab. The first page is similar to the Student Description Form (application form) that Parents/Guardians can make any address/contact changes.  The second page lists all the courses that you have selected. Part II of the registration form will include all of the divisional permission forms. These pages must be signed by a Parent/Guardian and returned to the school. </a:t>
            </a:r>
            <a:endParaRPr lang="en-CA" dirty="0"/>
          </a:p>
        </p:txBody>
      </p:sp>
      <p:pic>
        <p:nvPicPr>
          <p:cNvPr id="4" name="Picture 3"/>
          <p:cNvPicPr/>
          <p:nvPr/>
        </p:nvPicPr>
        <p:blipFill rotWithShape="1">
          <a:blip r:embed="rId3">
            <a:extLst>
              <a:ext uri="{28A0092B-C50C-407E-A947-70E740481C1C}">
                <a14:useLocalDpi xmlns:a14="http://schemas.microsoft.com/office/drawing/2010/main" val="0"/>
              </a:ext>
            </a:extLst>
          </a:blip>
          <a:srcRect r="3011" b="11406"/>
          <a:stretch/>
        </p:blipFill>
        <p:spPr>
          <a:xfrm>
            <a:off x="1102942" y="2941406"/>
            <a:ext cx="9986115" cy="1289632"/>
          </a:xfrm>
          <a:prstGeom prst="rect">
            <a:avLst/>
          </a:prstGeom>
        </p:spPr>
      </p:pic>
    </p:spTree>
    <p:extLst>
      <p:ext uri="{BB962C8B-B14F-4D97-AF65-F5344CB8AC3E}">
        <p14:creationId xmlns:p14="http://schemas.microsoft.com/office/powerpoint/2010/main" val="3025257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382</Words>
  <Application>Microsoft Office PowerPoint</Application>
  <PresentationFormat>Widescreen</PresentationFormat>
  <Paragraphs>19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Online (Portal) Course Registration</vt:lpstr>
      <vt:lpstr>Please use Chrome, Firefox or Safari. Students login using their Novell Username (without @live.wsd1.org) and Password.  Read the Terms and Conditions, Agree to continue.</vt:lpstr>
      <vt:lpstr>Pre-Registration Tab </vt:lpstr>
      <vt:lpstr>Course Requests Tab – Compulsory Subject Area 1) Select the Preregistration School 2) Graduation Diploma will determine the compulsory courses to select 3) Select All Compulsory Subjects  (This is determined by grade and provincial prerequisites) 4) Click “Add Compulsory” button after all courses have been selected.</vt:lpstr>
      <vt:lpstr>Course Requests Tab – Optional Course Selections 1) Option courses are listed by grade then alphabetically by course name.  2) If you wish to take an elective/optional course in a different grade, you must select the grade first.  3) Select the course 4) Click the “Add” button after EACH course  5) The courses will appear under the selection tool in a new line. </vt:lpstr>
      <vt:lpstr>Once all course selections have been completed students must click on the “Finalize Preregistration” button.  A warning popup window will appear. If you are confident you are finished, click “OK”.  No changes can be made online after you finalize. Any changes after you finalize must be done in the Guidance Office.</vt:lpstr>
      <vt:lpstr>Final Step -  Run and print the Registration and Course Request Form  The report link is at the top of the web page. This is a 6 page report that will open in a new tab. The first page is similar to the Student Description Form (application form) that Parents/Guardians can make any address/contact changes.  The second page lists all the courses that you have selected. Part II of the registration form will include all of the divisional permission forms. These pages must be signed by a Parent/Guardian and returned to the school. </vt:lpstr>
    </vt:vector>
  </TitlesOfParts>
  <Company>Winnipeg School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Course Registration</dc:title>
  <dc:creator>Winnipeg School Division;clogan@wsd1.org</dc:creator>
  <cp:lastModifiedBy>Teresa Mcgregor</cp:lastModifiedBy>
  <cp:revision>43</cp:revision>
  <dcterms:created xsi:type="dcterms:W3CDTF">2016-02-16T15:15:12Z</dcterms:created>
  <dcterms:modified xsi:type="dcterms:W3CDTF">2024-02-13T21:08:39Z</dcterms:modified>
</cp:coreProperties>
</file>