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5B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24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1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8952EEF-7C88-3B28-DD4F-928EDFBE8195}"/>
              </a:ext>
            </a:extLst>
          </p:cNvPr>
          <p:cNvSpPr txBox="1"/>
          <p:nvPr/>
        </p:nvSpPr>
        <p:spPr>
          <a:xfrm>
            <a:off x="522351" y="743152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9C5B68"/>
                </a:solidFill>
                <a:latin typeface="Stylish Handwriting Free" panose="02000500000000000000" pitchFamily="2" charset="0"/>
                <a:ea typeface="ADLaM Display" panose="02010000000000000000" pitchFamily="2" charset="77"/>
                <a:cs typeface="ADLaM Display" panose="02010000000000000000" pitchFamily="2" charset="77"/>
              </a:rPr>
              <a:t>Welcome to Room 212!</a:t>
            </a:r>
            <a:endParaRPr lang="en-US" sz="4000" b="1" dirty="0">
              <a:latin typeface="Stylish Handwriting Free" panose="02000500000000000000" pitchFamily="2" charset="0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1" name="Shape 12">
            <a:extLst>
              <a:ext uri="{FF2B5EF4-FFF2-40B4-BE49-F238E27FC236}">
                <a16:creationId xmlns:a16="http://schemas.microsoft.com/office/drawing/2014/main" id="{33FECB03-C223-7DA0-7933-B4355EC78DAF}"/>
              </a:ext>
            </a:extLst>
          </p:cNvPr>
          <p:cNvSpPr/>
          <p:nvPr/>
        </p:nvSpPr>
        <p:spPr>
          <a:xfrm>
            <a:off x="485775" y="2271854"/>
            <a:ext cx="3246120" cy="365760"/>
          </a:xfrm>
          <a:prstGeom prst="roundRect">
            <a:avLst>
              <a:gd name="adj" fmla="val 20000"/>
            </a:avLst>
          </a:prstGeom>
          <a:solidFill>
            <a:srgbClr val="C97B85"/>
          </a:solidFill>
          <a:ln/>
          <a:effectLst>
            <a:outerShdw blurRad="50800" dist="12700" dir="5400000" algn="bl" rotWithShape="0">
              <a:srgbClr val="9C5B68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4">
            <a:extLst>
              <a:ext uri="{FF2B5EF4-FFF2-40B4-BE49-F238E27FC236}">
                <a16:creationId xmlns:a16="http://schemas.microsoft.com/office/drawing/2014/main" id="{7D774969-8BC2-19A3-9207-E8A95AB3BBA3}"/>
              </a:ext>
            </a:extLst>
          </p:cNvPr>
          <p:cNvSpPr/>
          <p:nvPr/>
        </p:nvSpPr>
        <p:spPr>
          <a:xfrm>
            <a:off x="485775" y="2755426"/>
            <a:ext cx="3230880" cy="3325574"/>
          </a:xfrm>
          <a:prstGeom prst="roundRect">
            <a:avLst>
              <a:gd name="adj" fmla="val 300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E8CDD1"/>
            </a:solidFill>
            <a:prstDash val="solid"/>
          </a:ln>
        </p:spPr>
        <p:txBody>
          <a:bodyPr/>
          <a:lstStyle/>
          <a:p>
            <a:r>
              <a:rPr lang="en-US" dirty="0"/>
              <a:t>z</a:t>
            </a:r>
          </a:p>
        </p:txBody>
      </p:sp>
      <p:sp>
        <p:nvSpPr>
          <p:cNvPr id="16" name="Shape 15">
            <a:extLst>
              <a:ext uri="{FF2B5EF4-FFF2-40B4-BE49-F238E27FC236}">
                <a16:creationId xmlns:a16="http://schemas.microsoft.com/office/drawing/2014/main" id="{33B817D0-8751-34FA-63C2-3F7219FE62CC}"/>
              </a:ext>
            </a:extLst>
          </p:cNvPr>
          <p:cNvSpPr/>
          <p:nvPr/>
        </p:nvSpPr>
        <p:spPr>
          <a:xfrm>
            <a:off x="4097657" y="2271854"/>
            <a:ext cx="3261360" cy="365760"/>
          </a:xfrm>
          <a:prstGeom prst="roundRect">
            <a:avLst>
              <a:gd name="adj" fmla="val 20000"/>
            </a:avLst>
          </a:prstGeom>
          <a:solidFill>
            <a:srgbClr val="7C9E78"/>
          </a:solidFill>
          <a:ln/>
          <a:effectLst>
            <a:outerShdw blurRad="50800" dist="12700" dir="5400000" algn="bl" rotWithShape="0">
              <a:srgbClr val="9C5B68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7">
            <a:extLst>
              <a:ext uri="{FF2B5EF4-FFF2-40B4-BE49-F238E27FC236}">
                <a16:creationId xmlns:a16="http://schemas.microsoft.com/office/drawing/2014/main" id="{3CF64E01-F347-5075-8B25-EC2E193D47C6}"/>
              </a:ext>
            </a:extLst>
          </p:cNvPr>
          <p:cNvSpPr/>
          <p:nvPr/>
        </p:nvSpPr>
        <p:spPr>
          <a:xfrm>
            <a:off x="485776" y="6865304"/>
            <a:ext cx="3230877" cy="2380864"/>
          </a:xfrm>
          <a:prstGeom prst="roundRect">
            <a:avLst>
              <a:gd name="adj" fmla="val 3000"/>
            </a:avLst>
          </a:prstGeom>
          <a:solidFill>
            <a:srgbClr val="FAF3EA"/>
          </a:solidFill>
          <a:ln w="12700">
            <a:solidFill>
              <a:srgbClr val="E8CDD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21FD9CD1-969E-154F-7B52-114B3FFB6C8A}"/>
              </a:ext>
            </a:extLst>
          </p:cNvPr>
          <p:cNvSpPr txBox="1"/>
          <p:nvPr/>
        </p:nvSpPr>
        <p:spPr>
          <a:xfrm>
            <a:off x="485773" y="2277553"/>
            <a:ext cx="323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Brown LL" panose="020B0804010101010104" pitchFamily="34" charset="77"/>
                <a:ea typeface="Cambria" pitchFamily="34" charset="-122"/>
                <a:cs typeface="Brown LL" panose="020B0804010101010104" pitchFamily="34" charset="77"/>
              </a:rPr>
              <a:t>MEET MS. TRUTHWAITE!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2" name="Shape 17">
            <a:extLst>
              <a:ext uri="{FF2B5EF4-FFF2-40B4-BE49-F238E27FC236}">
                <a16:creationId xmlns:a16="http://schemas.microsoft.com/office/drawing/2014/main" id="{94853592-0C19-DACF-454B-A61534DD357B}"/>
              </a:ext>
            </a:extLst>
          </p:cNvPr>
          <p:cNvSpPr/>
          <p:nvPr/>
        </p:nvSpPr>
        <p:spPr>
          <a:xfrm>
            <a:off x="4112897" y="2755421"/>
            <a:ext cx="3246120" cy="1828800"/>
          </a:xfrm>
          <a:prstGeom prst="roundRect">
            <a:avLst>
              <a:gd name="adj" fmla="val 3000"/>
            </a:avLst>
          </a:prstGeom>
          <a:solidFill>
            <a:srgbClr val="FAF3EA"/>
          </a:solidFill>
          <a:ln w="12700">
            <a:solidFill>
              <a:srgbClr val="E8CD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A5076E-9184-D259-2C98-50744786A7C4}"/>
              </a:ext>
            </a:extLst>
          </p:cNvPr>
          <p:cNvSpPr txBox="1"/>
          <p:nvPr/>
        </p:nvSpPr>
        <p:spPr>
          <a:xfrm>
            <a:off x="4182649" y="2933693"/>
            <a:ext cx="3106615" cy="1456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My name is Jeanne Truthwaite, and I will be your child's teacher for grade 7 &amp; 8 English Language Arts and Social Studies. I am looking forward to getting to know and teach every one of them!</a:t>
            </a:r>
            <a:endParaRPr lang="en-US" sz="13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83C6B723-BA8D-0037-6485-5EB2A31304DC}"/>
              </a:ext>
            </a:extLst>
          </p:cNvPr>
          <p:cNvSpPr txBox="1"/>
          <p:nvPr/>
        </p:nvSpPr>
        <p:spPr>
          <a:xfrm>
            <a:off x="4097657" y="2276805"/>
            <a:ext cx="326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kern="0" spc="100" dirty="0">
                <a:solidFill>
                  <a:srgbClr val="FFFFFF"/>
                </a:solidFill>
                <a:latin typeface="Brown LL" panose="020B0804010101010104" pitchFamily="34" charset="77"/>
                <a:cs typeface="Brown LL" panose="020B0804010101010104" pitchFamily="34" charset="77"/>
              </a:rPr>
              <a:t>GREETINGS!</a:t>
            </a:r>
            <a:endParaRPr lang="en-US" sz="135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9" name="Text 22">
            <a:extLst>
              <a:ext uri="{FF2B5EF4-FFF2-40B4-BE49-F238E27FC236}">
                <a16:creationId xmlns:a16="http://schemas.microsoft.com/office/drawing/2014/main" id="{94B571C8-EC89-1CC4-2D74-933BDBDBB266}"/>
              </a:ext>
            </a:extLst>
          </p:cNvPr>
          <p:cNvSpPr txBox="1"/>
          <p:nvPr/>
        </p:nvSpPr>
        <p:spPr>
          <a:xfrm>
            <a:off x="1846984" y="7054010"/>
            <a:ext cx="523702" cy="2707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9C5B68"/>
                </a:solidFill>
                <a:latin typeface="Brown LL" panose="020B0804010101010104" pitchFamily="34" charset="77"/>
                <a:cs typeface="Brown LL" panose="020B0804010101010104" pitchFamily="34" charset="77"/>
              </a:rPr>
              <a:t>ELA</a:t>
            </a:r>
            <a:endParaRPr lang="en-US" sz="16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13" name="Text 23">
            <a:extLst>
              <a:ext uri="{FF2B5EF4-FFF2-40B4-BE49-F238E27FC236}">
                <a16:creationId xmlns:a16="http://schemas.microsoft.com/office/drawing/2014/main" id="{40C6D224-51F8-F28B-9432-C85CDA0EAB36}"/>
              </a:ext>
            </a:extLst>
          </p:cNvPr>
          <p:cNvSpPr txBox="1"/>
          <p:nvPr/>
        </p:nvSpPr>
        <p:spPr>
          <a:xfrm>
            <a:off x="695602" y="7360272"/>
            <a:ext cx="2671018" cy="1875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Daily Edits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Spelling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Vocabulary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Paragraph/Essay Writing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Poetry/Figurative Language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Short Stories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- Novel Study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22" name="Shape 26">
            <a:extLst>
              <a:ext uri="{FF2B5EF4-FFF2-40B4-BE49-F238E27FC236}">
                <a16:creationId xmlns:a16="http://schemas.microsoft.com/office/drawing/2014/main" id="{39730C92-484B-DB59-068D-B93EB5E62FCD}"/>
              </a:ext>
            </a:extLst>
          </p:cNvPr>
          <p:cNvSpPr/>
          <p:nvPr/>
        </p:nvSpPr>
        <p:spPr>
          <a:xfrm>
            <a:off x="4112897" y="4875716"/>
            <a:ext cx="3246120" cy="365760"/>
          </a:xfrm>
          <a:prstGeom prst="roundRect">
            <a:avLst>
              <a:gd name="adj" fmla="val 20000"/>
            </a:avLst>
          </a:prstGeom>
          <a:solidFill>
            <a:srgbClr val="8B5D6B"/>
          </a:solidFill>
          <a:ln/>
          <a:effectLst>
            <a:outerShdw blurRad="50800" dist="12700" dir="5400000" algn="bl" rotWithShape="0">
              <a:srgbClr val="9C5B68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CFA9D8BA-A1DD-DC77-4A40-90CF4727720E}"/>
              </a:ext>
            </a:extLst>
          </p:cNvPr>
          <p:cNvSpPr txBox="1"/>
          <p:nvPr/>
        </p:nvSpPr>
        <p:spPr>
          <a:xfrm>
            <a:off x="4123629" y="4880349"/>
            <a:ext cx="32353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Brown LL" panose="020B0804010101010104" pitchFamily="34" charset="77"/>
                <a:ea typeface="Cambria" pitchFamily="34" charset="-122"/>
                <a:cs typeface="Brown LL" panose="020B0804010101010104" pitchFamily="34" charset="77"/>
              </a:rPr>
              <a:t>CONTACT INFORMATION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64BD94B7-8C0A-E68F-4B0C-ADABAB0307E8}"/>
              </a:ext>
            </a:extLst>
          </p:cNvPr>
          <p:cNvSpPr/>
          <p:nvPr/>
        </p:nvSpPr>
        <p:spPr>
          <a:xfrm>
            <a:off x="4112896" y="5389382"/>
            <a:ext cx="3234741" cy="609303"/>
          </a:xfrm>
          <a:prstGeom prst="roundRect">
            <a:avLst>
              <a:gd name="adj" fmla="val 12422"/>
            </a:avLst>
          </a:prstGeom>
          <a:solidFill>
            <a:srgbClr val="FAF3EA"/>
          </a:solidFill>
          <a:ln w="12700">
            <a:solidFill>
              <a:srgbClr val="E8CDD1"/>
            </a:solidFill>
            <a:prstDash val="solid"/>
          </a:ln>
        </p:spPr>
        <p:txBody>
          <a:bodyPr/>
          <a:lstStyle/>
          <a:p>
            <a:pPr algn="ctr">
              <a:lnSpc>
                <a:spcPct val="115000"/>
              </a:lnSpc>
            </a:pPr>
            <a:r>
              <a:rPr lang="en-US" sz="1400" dirty="0">
                <a:solidFill>
                  <a:srgbClr val="9C5B68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jtruthwaite@wsd1.org </a:t>
            </a:r>
            <a:r>
              <a:rPr lang="en-US" sz="1400" dirty="0">
                <a:latin typeface="Brown LL" panose="020B0804010101010104" pitchFamily="34" charset="77"/>
                <a:cs typeface="Brown LL" panose="020B0804010101010104" pitchFamily="34" charset="77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(204) 589-4313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27" name="Shape 19">
            <a:extLst>
              <a:ext uri="{FF2B5EF4-FFF2-40B4-BE49-F238E27FC236}">
                <a16:creationId xmlns:a16="http://schemas.microsoft.com/office/drawing/2014/main" id="{02CF01B2-5E2B-CDF1-0EEF-0AEF8C23A23F}"/>
              </a:ext>
            </a:extLst>
          </p:cNvPr>
          <p:cNvSpPr/>
          <p:nvPr/>
        </p:nvSpPr>
        <p:spPr>
          <a:xfrm>
            <a:off x="485775" y="6339724"/>
            <a:ext cx="6858000" cy="365760"/>
          </a:xfrm>
          <a:prstGeom prst="roundRect">
            <a:avLst>
              <a:gd name="adj" fmla="val 20000"/>
            </a:avLst>
          </a:prstGeom>
          <a:solidFill>
            <a:srgbClr val="B8875A"/>
          </a:solidFill>
          <a:ln/>
          <a:effectLst>
            <a:outerShdw blurRad="50800" dist="12700" dir="5400000" algn="bl" rotWithShape="0">
              <a:srgbClr val="9C5B68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B6E2F4A9-E79C-F055-B8D3-3AAA7D59ED5E}"/>
              </a:ext>
            </a:extLst>
          </p:cNvPr>
          <p:cNvSpPr txBox="1"/>
          <p:nvPr/>
        </p:nvSpPr>
        <p:spPr>
          <a:xfrm>
            <a:off x="485775" y="6352437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Brown LL" panose="020B0804010101010104" pitchFamily="34" charset="77"/>
                <a:ea typeface="Cambria" pitchFamily="34" charset="-122"/>
                <a:cs typeface="Brown LL" panose="020B0804010101010104" pitchFamily="34" charset="77"/>
              </a:rPr>
              <a:t>SUBJECT OUTLINE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28" name="Shape 1">
            <a:extLst>
              <a:ext uri="{FF2B5EF4-FFF2-40B4-BE49-F238E27FC236}">
                <a16:creationId xmlns:a16="http://schemas.microsoft.com/office/drawing/2014/main" id="{BBFAE7DD-7AD0-38B9-5FF5-68D5FE683A21}"/>
              </a:ext>
            </a:extLst>
          </p:cNvPr>
          <p:cNvSpPr/>
          <p:nvPr/>
        </p:nvSpPr>
        <p:spPr>
          <a:xfrm>
            <a:off x="613791" y="1617065"/>
            <a:ext cx="6601968" cy="0"/>
          </a:xfrm>
          <a:prstGeom prst="line">
            <a:avLst/>
          </a:prstGeom>
          <a:noFill/>
          <a:ln w="19050">
            <a:solidFill>
              <a:srgbClr val="C9AE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167183E7-7A82-69ED-31D0-C411D3D7B83D}"/>
              </a:ext>
            </a:extLst>
          </p:cNvPr>
          <p:cNvSpPr/>
          <p:nvPr/>
        </p:nvSpPr>
        <p:spPr>
          <a:xfrm rot="10800000">
            <a:off x="750951" y="1617065"/>
            <a:ext cx="566928" cy="384048"/>
          </a:xfrm>
          <a:prstGeom prst="triangle">
            <a:avLst/>
          </a:prstGeom>
          <a:solidFill>
            <a:srgbClr val="C97B8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5A42C8EB-1E26-59E1-B70A-435DF6467391}"/>
              </a:ext>
            </a:extLst>
          </p:cNvPr>
          <p:cNvSpPr/>
          <p:nvPr/>
        </p:nvSpPr>
        <p:spPr>
          <a:xfrm rot="10800000">
            <a:off x="1391031" y="1617065"/>
            <a:ext cx="566928" cy="384048"/>
          </a:xfrm>
          <a:prstGeom prst="triangle">
            <a:avLst/>
          </a:prstGeom>
          <a:solidFill>
            <a:srgbClr val="B887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4">
            <a:extLst>
              <a:ext uri="{FF2B5EF4-FFF2-40B4-BE49-F238E27FC236}">
                <a16:creationId xmlns:a16="http://schemas.microsoft.com/office/drawing/2014/main" id="{FC81B041-E326-639B-7BED-6035041E6903}"/>
              </a:ext>
            </a:extLst>
          </p:cNvPr>
          <p:cNvSpPr/>
          <p:nvPr/>
        </p:nvSpPr>
        <p:spPr>
          <a:xfrm rot="10800000">
            <a:off x="2031111" y="1617065"/>
            <a:ext cx="566928" cy="384048"/>
          </a:xfrm>
          <a:prstGeom prst="triangle">
            <a:avLst/>
          </a:prstGeom>
          <a:solidFill>
            <a:srgbClr val="7C9E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7A2BE42C-612B-B3E1-0879-3876EBF19DB7}"/>
              </a:ext>
            </a:extLst>
          </p:cNvPr>
          <p:cNvSpPr/>
          <p:nvPr/>
        </p:nvSpPr>
        <p:spPr>
          <a:xfrm rot="10800000">
            <a:off x="2671191" y="1617065"/>
            <a:ext cx="566928" cy="384048"/>
          </a:xfrm>
          <a:prstGeom prst="triangle">
            <a:avLst/>
          </a:prstGeom>
          <a:solidFill>
            <a:srgbClr val="B98C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6">
            <a:extLst>
              <a:ext uri="{FF2B5EF4-FFF2-40B4-BE49-F238E27FC236}">
                <a16:creationId xmlns:a16="http://schemas.microsoft.com/office/drawing/2014/main" id="{32FC4D78-2F95-4E2B-DB5D-9BB042883EDB}"/>
              </a:ext>
            </a:extLst>
          </p:cNvPr>
          <p:cNvSpPr/>
          <p:nvPr/>
        </p:nvSpPr>
        <p:spPr>
          <a:xfrm rot="10800000">
            <a:off x="3311271" y="1617065"/>
            <a:ext cx="566928" cy="384048"/>
          </a:xfrm>
          <a:prstGeom prst="triangle">
            <a:avLst/>
          </a:prstGeom>
          <a:solidFill>
            <a:srgbClr val="F0DEB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7">
            <a:extLst>
              <a:ext uri="{FF2B5EF4-FFF2-40B4-BE49-F238E27FC236}">
                <a16:creationId xmlns:a16="http://schemas.microsoft.com/office/drawing/2014/main" id="{56A30B90-93FE-658B-B699-B564FD28BDFC}"/>
              </a:ext>
            </a:extLst>
          </p:cNvPr>
          <p:cNvSpPr/>
          <p:nvPr/>
        </p:nvSpPr>
        <p:spPr>
          <a:xfrm rot="10800000">
            <a:off x="3951351" y="1617065"/>
            <a:ext cx="566928" cy="384048"/>
          </a:xfrm>
          <a:prstGeom prst="triangle">
            <a:avLst/>
          </a:prstGeom>
          <a:solidFill>
            <a:srgbClr val="C97B8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975E2AA5-8673-8E76-63B2-7BFA821E2D5A}"/>
              </a:ext>
            </a:extLst>
          </p:cNvPr>
          <p:cNvSpPr/>
          <p:nvPr/>
        </p:nvSpPr>
        <p:spPr>
          <a:xfrm rot="10800000">
            <a:off x="4591431" y="1617065"/>
            <a:ext cx="566928" cy="384048"/>
          </a:xfrm>
          <a:prstGeom prst="triangle">
            <a:avLst/>
          </a:prstGeom>
          <a:solidFill>
            <a:srgbClr val="B887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ACF0FA1E-C80B-52AB-AA83-C9BFA18D016C}"/>
              </a:ext>
            </a:extLst>
          </p:cNvPr>
          <p:cNvSpPr/>
          <p:nvPr/>
        </p:nvSpPr>
        <p:spPr>
          <a:xfrm rot="10800000">
            <a:off x="5231511" y="1617065"/>
            <a:ext cx="566928" cy="384048"/>
          </a:xfrm>
          <a:prstGeom prst="triangle">
            <a:avLst/>
          </a:prstGeom>
          <a:solidFill>
            <a:srgbClr val="7C9E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3F18AF76-E0B5-5073-64E1-34D1150D7103}"/>
              </a:ext>
            </a:extLst>
          </p:cNvPr>
          <p:cNvSpPr/>
          <p:nvPr/>
        </p:nvSpPr>
        <p:spPr>
          <a:xfrm>
            <a:off x="4097102" y="6870459"/>
            <a:ext cx="3246120" cy="2375709"/>
          </a:xfrm>
          <a:prstGeom prst="roundRect">
            <a:avLst>
              <a:gd name="adj" fmla="val 3000"/>
            </a:avLst>
          </a:prstGeom>
          <a:solidFill>
            <a:srgbClr val="FAF3EA"/>
          </a:solidFill>
          <a:ln w="12700">
            <a:solidFill>
              <a:srgbClr val="E8CDD1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7" name="Shape 10">
            <a:extLst>
              <a:ext uri="{FF2B5EF4-FFF2-40B4-BE49-F238E27FC236}">
                <a16:creationId xmlns:a16="http://schemas.microsoft.com/office/drawing/2014/main" id="{AF0D5F83-0F6B-E0F8-EE3D-33B10657F51D}"/>
              </a:ext>
            </a:extLst>
          </p:cNvPr>
          <p:cNvSpPr/>
          <p:nvPr/>
        </p:nvSpPr>
        <p:spPr>
          <a:xfrm rot="10800000">
            <a:off x="5871591" y="1617065"/>
            <a:ext cx="566928" cy="384048"/>
          </a:xfrm>
          <a:prstGeom prst="triangle">
            <a:avLst/>
          </a:prstGeom>
          <a:solidFill>
            <a:srgbClr val="B98CA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11">
            <a:extLst>
              <a:ext uri="{FF2B5EF4-FFF2-40B4-BE49-F238E27FC236}">
                <a16:creationId xmlns:a16="http://schemas.microsoft.com/office/drawing/2014/main" id="{3EB1786D-8066-A7DD-BF80-8A2304C06AC6}"/>
              </a:ext>
            </a:extLst>
          </p:cNvPr>
          <p:cNvSpPr/>
          <p:nvPr/>
        </p:nvSpPr>
        <p:spPr>
          <a:xfrm rot="10800000">
            <a:off x="6511671" y="1617065"/>
            <a:ext cx="566928" cy="384048"/>
          </a:xfrm>
          <a:prstGeom prst="triangle">
            <a:avLst/>
          </a:prstGeom>
          <a:solidFill>
            <a:srgbClr val="F0DEB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23">
            <a:extLst>
              <a:ext uri="{FF2B5EF4-FFF2-40B4-BE49-F238E27FC236}">
                <a16:creationId xmlns:a16="http://schemas.microsoft.com/office/drawing/2014/main" id="{565E64E6-0547-9B9D-BB6D-E76AFAA6A51E}"/>
              </a:ext>
            </a:extLst>
          </p:cNvPr>
          <p:cNvSpPr txBox="1"/>
          <p:nvPr/>
        </p:nvSpPr>
        <p:spPr>
          <a:xfrm>
            <a:off x="4371489" y="7360272"/>
            <a:ext cx="3093583" cy="1746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Residential School History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Canada &amp; World Geography Mapping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Global Quality of Human Life/ Human Rights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r>
              <a:rPr lang="en-US" sz="140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Ways </a:t>
            </a:r>
            <a:r>
              <a:rPr lang="en-US" sz="1400" dirty="0">
                <a:solidFill>
                  <a:srgbClr val="3D2C2E"/>
                </a:solidFill>
                <a:latin typeface="Brown LL" panose="020B0804010101010104" pitchFamily="34" charset="77"/>
                <a:ea typeface="Calibri" pitchFamily="34" charset="-122"/>
                <a:cs typeface="Brown LL" panose="020B0804010101010104" pitchFamily="34" charset="77"/>
              </a:rPr>
              <a:t>of Life in Asia, Africa, or Australia (Class Choice)</a:t>
            </a:r>
            <a:endParaRPr lang="en-US" sz="1400" dirty="0">
              <a:latin typeface="Brown LL" panose="020B0804010101010104" pitchFamily="34" charset="77"/>
              <a:cs typeface="Brown LL" panose="020B0804010101010104" pitchFamily="34" charset="77"/>
            </a:endParaRPr>
          </a:p>
          <a:p>
            <a:pPr>
              <a:spcAft>
                <a:spcPts val="200"/>
              </a:spcAft>
              <a:buSzPct val="100000"/>
            </a:pPr>
            <a:endParaRPr lang="en-US" sz="1050" dirty="0"/>
          </a:p>
        </p:txBody>
      </p:sp>
      <p:sp>
        <p:nvSpPr>
          <p:cNvPr id="10" name="Text 22">
            <a:extLst>
              <a:ext uri="{FF2B5EF4-FFF2-40B4-BE49-F238E27FC236}">
                <a16:creationId xmlns:a16="http://schemas.microsoft.com/office/drawing/2014/main" id="{90B1A9EB-38CF-FD49-B82F-175285FA086D}"/>
              </a:ext>
            </a:extLst>
          </p:cNvPr>
          <p:cNvSpPr txBox="1"/>
          <p:nvPr/>
        </p:nvSpPr>
        <p:spPr>
          <a:xfrm>
            <a:off x="4894788" y="7021887"/>
            <a:ext cx="1682336" cy="309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9C5B68"/>
                </a:solidFill>
                <a:latin typeface="Brown LL" panose="020B0804010101010104" pitchFamily="34" charset="77"/>
                <a:ea typeface="Cambria" pitchFamily="34" charset="-122"/>
                <a:cs typeface="Brown LL" panose="020B0804010101010104" pitchFamily="34" charset="77"/>
              </a:rPr>
              <a:t>Social Studies</a:t>
            </a:r>
            <a:endParaRPr lang="en-US" dirty="0">
              <a:latin typeface="Brown LL" panose="020B0804010101010104" pitchFamily="34" charset="77"/>
              <a:cs typeface="Brown LL" panose="020B0804010101010104" pitchFamily="34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FE3D232-7D8B-4E8A-0777-92F315C8D205}"/>
              </a:ext>
            </a:extLst>
          </p:cNvPr>
          <p:cNvSpPr txBox="1"/>
          <p:nvPr/>
        </p:nvSpPr>
        <p:spPr>
          <a:xfrm>
            <a:off x="4164306" y="7324751"/>
            <a:ext cx="207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Brown LL" panose="020B0804010101010104" pitchFamily="34" charset="77"/>
                <a:cs typeface="Brown LL" panose="020B0804010101010104" pitchFamily="34" charset="77"/>
              </a:rPr>
              <a:t>-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2B771E-B0F1-69FF-F132-9D3B328E1FB1}"/>
              </a:ext>
            </a:extLst>
          </p:cNvPr>
          <p:cNvSpPr txBox="1"/>
          <p:nvPr/>
        </p:nvSpPr>
        <p:spPr>
          <a:xfrm>
            <a:off x="4164306" y="7548386"/>
            <a:ext cx="207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Brown LL" panose="020B0804010101010104" pitchFamily="34" charset="77"/>
                <a:cs typeface="Brown LL" panose="020B0804010101010104" pitchFamily="34" charset="77"/>
              </a:rPr>
              <a:t>-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915B69-DB56-0F2D-2237-3EDCC86B2AAA}"/>
              </a:ext>
            </a:extLst>
          </p:cNvPr>
          <p:cNvSpPr txBox="1"/>
          <p:nvPr/>
        </p:nvSpPr>
        <p:spPr>
          <a:xfrm>
            <a:off x="4164305" y="8005780"/>
            <a:ext cx="207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Brown LL" panose="020B0804010101010104" pitchFamily="34" charset="77"/>
                <a:cs typeface="Brown LL" panose="020B0804010101010104" pitchFamily="34" charset="77"/>
              </a:rPr>
              <a:t>-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3EE774B-42E3-DC57-5B8A-9F9E9BDAB1CB}"/>
              </a:ext>
            </a:extLst>
          </p:cNvPr>
          <p:cNvSpPr txBox="1"/>
          <p:nvPr/>
        </p:nvSpPr>
        <p:spPr>
          <a:xfrm>
            <a:off x="4164304" y="8443575"/>
            <a:ext cx="207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Brown LL" panose="020B0804010101010104" pitchFamily="34" charset="77"/>
                <a:cs typeface="Brown LL" panose="020B0804010101010104" pitchFamily="34" charset="77"/>
              </a:rPr>
              <a:t>-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FD3116-AB85-34C7-A36B-C1BBFC286CB4}"/>
              </a:ext>
            </a:extLst>
          </p:cNvPr>
          <p:cNvSpPr/>
          <p:nvPr/>
        </p:nvSpPr>
        <p:spPr>
          <a:xfrm>
            <a:off x="161605" y="162232"/>
            <a:ext cx="7433187" cy="9733936"/>
          </a:xfrm>
          <a:prstGeom prst="rect">
            <a:avLst/>
          </a:prstGeom>
          <a:noFill/>
          <a:ln w="101600">
            <a:solidFill>
              <a:srgbClr val="9C5B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 47"/>
          <p:cNvSpPr txBox="1"/>
          <p:nvPr/>
        </p:nvSpPr>
        <p:spPr>
          <a:xfrm>
            <a:off x="485775" y="9396168"/>
            <a:ext cx="68580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kern="0" dirty="0">
                <a:solidFill>
                  <a:srgbClr val="9C5B68"/>
                </a:solidFill>
                <a:latin typeface="Brown LL" panose="020B0804010101010104" pitchFamily="34" charset="77"/>
                <a:cs typeface="Brown LL" panose="020B0804010101010104" pitchFamily="34" charset="77"/>
              </a:rPr>
              <a:t>Be kind and respectful to one another. </a:t>
            </a:r>
            <a:r>
              <a:rPr lang="en-US" sz="1400" kern="0" dirty="0">
                <a:solidFill>
                  <a:srgbClr val="9C5B68"/>
                </a:solidFill>
                <a:latin typeface="Brown LL" panose="020B0804010101010104" pitchFamily="34" charset="77"/>
                <a:cs typeface="Brown LL" panose="020B0804010101010104" pitchFamily="34" charset="77"/>
              </a:rPr>
              <a:t>😊</a:t>
            </a:r>
          </a:p>
        </p:txBody>
      </p:sp>
    </p:spTree>
    <p:extLst>
      <p:ext uri="{BB962C8B-B14F-4D97-AF65-F5344CB8AC3E}">
        <p14:creationId xmlns:p14="http://schemas.microsoft.com/office/powerpoint/2010/main" val="2587971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135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Brown LL</vt:lpstr>
      <vt:lpstr>Stylish Handwriting Free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Tanya Snyder</cp:lastModifiedBy>
  <cp:revision>9</cp:revision>
  <dcterms:created xsi:type="dcterms:W3CDTF">2026-09-13T18:50:00Z</dcterms:created>
  <dcterms:modified xsi:type="dcterms:W3CDTF">2026-09-20T22:32:30Z</dcterms:modified>
</cp:coreProperties>
</file>