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handoutMasterIdLst>
    <p:handoutMasterId r:id="rId25"/>
  </p:handoutMasterIdLst>
  <p:sldIdLst>
    <p:sldId id="256" r:id="rId2"/>
    <p:sldId id="285" r:id="rId3"/>
    <p:sldId id="257" r:id="rId4"/>
    <p:sldId id="300" r:id="rId5"/>
    <p:sldId id="301" r:id="rId6"/>
    <p:sldId id="288" r:id="rId7"/>
    <p:sldId id="304" r:id="rId8"/>
    <p:sldId id="258" r:id="rId9"/>
    <p:sldId id="292" r:id="rId10"/>
    <p:sldId id="302" r:id="rId11"/>
    <p:sldId id="263" r:id="rId12"/>
    <p:sldId id="265" r:id="rId13"/>
    <p:sldId id="289" r:id="rId14"/>
    <p:sldId id="303" r:id="rId15"/>
    <p:sldId id="291" r:id="rId16"/>
    <p:sldId id="293" r:id="rId17"/>
    <p:sldId id="294" r:id="rId18"/>
    <p:sldId id="295" r:id="rId19"/>
    <p:sldId id="296" r:id="rId20"/>
    <p:sldId id="297" r:id="rId21"/>
    <p:sldId id="298" r:id="rId22"/>
    <p:sldId id="305" r:id="rId23"/>
    <p:sldId id="287"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4B0326D-3867-4A4E-B1D9-90F40523A128}" type="datetimeFigureOut">
              <a:rPr lang="en-US" smtClean="0"/>
              <a:t>3/17/2025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CAFA979-73FD-4EB8-AA29-FD912624B0DF}" type="slidenum">
              <a:rPr lang="en-US" smtClean="0"/>
              <a:t>‹#›</a:t>
            </a:fld>
            <a:endParaRPr lang="en-US"/>
          </a:p>
        </p:txBody>
      </p:sp>
    </p:spTree>
    <p:extLst>
      <p:ext uri="{BB962C8B-B14F-4D97-AF65-F5344CB8AC3E}">
        <p14:creationId xmlns:p14="http://schemas.microsoft.com/office/powerpoint/2010/main" val="9284738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AB82AF-88F9-4ECD-B547-F869050F807B}" type="datetimeFigureOut">
              <a:rPr lang="en-CA" smtClean="0"/>
              <a:t>2025-03-17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3374225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AB82AF-88F9-4ECD-B547-F869050F807B}" type="datetimeFigureOut">
              <a:rPr lang="en-CA" smtClean="0"/>
              <a:t>2025-03-17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232559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AB82AF-88F9-4ECD-B547-F869050F807B}" type="datetimeFigureOut">
              <a:rPr lang="en-CA" smtClean="0"/>
              <a:t>2025-03-17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4377D0F-9390-47E0-8219-0519D8FBDC87}" type="slidenum">
              <a:rPr lang="en-CA" smtClean="0"/>
              <a:t>‹#›</a:t>
            </a:fld>
            <a:endParaRPr lang="en-C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95789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AB82AF-88F9-4ECD-B547-F869050F807B}" type="datetimeFigureOut">
              <a:rPr lang="en-CA" smtClean="0"/>
              <a:t>2025-03-17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2680207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AB82AF-88F9-4ECD-B547-F869050F807B}" type="datetimeFigureOut">
              <a:rPr lang="en-CA" smtClean="0"/>
              <a:t>2025-03-17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4377D0F-9390-47E0-8219-0519D8FBDC87}"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64881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AB82AF-88F9-4ECD-B547-F869050F807B}" type="datetimeFigureOut">
              <a:rPr lang="en-CA" smtClean="0"/>
              <a:t>2025-03-17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31274370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AB82AF-88F9-4ECD-B547-F869050F807B}" type="datetimeFigureOut">
              <a:rPr lang="en-CA" smtClean="0"/>
              <a:t>2025-03-17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3958544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AB82AF-88F9-4ECD-B547-F869050F807B}" type="datetimeFigureOut">
              <a:rPr lang="en-CA" smtClean="0"/>
              <a:t>2025-03-17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2483379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AB82AF-88F9-4ECD-B547-F869050F807B}" type="datetimeFigureOut">
              <a:rPr lang="en-CA" smtClean="0"/>
              <a:t>2025-03-17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322512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AB82AF-88F9-4ECD-B547-F869050F807B}" type="datetimeFigureOut">
              <a:rPr lang="en-CA" smtClean="0"/>
              <a:t>2025-03-17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74006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AB82AF-88F9-4ECD-B547-F869050F807B}" type="datetimeFigureOut">
              <a:rPr lang="en-CA" smtClean="0"/>
              <a:t>2025-03-17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396644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AB82AF-88F9-4ECD-B547-F869050F807B}" type="datetimeFigureOut">
              <a:rPr lang="en-CA" smtClean="0"/>
              <a:t>2025-03-17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107915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AB82AF-88F9-4ECD-B547-F869050F807B}" type="datetimeFigureOut">
              <a:rPr lang="en-CA" smtClean="0"/>
              <a:t>2025-03-17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3205800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B82AF-88F9-4ECD-B547-F869050F807B}" type="datetimeFigureOut">
              <a:rPr lang="en-CA" smtClean="0"/>
              <a:t>2025-03-17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2193224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AB82AF-88F9-4ECD-B547-F869050F807B}" type="datetimeFigureOut">
              <a:rPr lang="en-CA" smtClean="0"/>
              <a:t>2025-03-17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1167492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CAB82AF-88F9-4ECD-B547-F869050F807B}" type="datetimeFigureOut">
              <a:rPr lang="en-CA" smtClean="0"/>
              <a:t>2025-03-17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4377D0F-9390-47E0-8219-0519D8FBDC87}" type="slidenum">
              <a:rPr lang="en-CA" smtClean="0"/>
              <a:t>‹#›</a:t>
            </a:fld>
            <a:endParaRPr lang="en-CA"/>
          </a:p>
        </p:txBody>
      </p:sp>
    </p:spTree>
    <p:extLst>
      <p:ext uri="{BB962C8B-B14F-4D97-AF65-F5344CB8AC3E}">
        <p14:creationId xmlns:p14="http://schemas.microsoft.com/office/powerpoint/2010/main" val="1839134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AB82AF-88F9-4ECD-B547-F869050F807B}" type="datetimeFigureOut">
              <a:rPr lang="en-CA" smtClean="0"/>
              <a:t>2025-03-17</a:t>
            </a:fld>
            <a:endParaRPr lang="en-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4377D0F-9390-47E0-8219-0519D8FBDC87}" type="slidenum">
              <a:rPr lang="en-CA" smtClean="0"/>
              <a:t>‹#›</a:t>
            </a:fld>
            <a:endParaRPr lang="en-CA"/>
          </a:p>
        </p:txBody>
      </p:sp>
    </p:spTree>
    <p:extLst>
      <p:ext uri="{BB962C8B-B14F-4D97-AF65-F5344CB8AC3E}">
        <p14:creationId xmlns:p14="http://schemas.microsoft.com/office/powerpoint/2010/main" val="40623502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CA" sz="9600" dirty="0">
                <a:latin typeface="Berlin Sans FB" panose="020E0602020502020306" pitchFamily="34" charset="0"/>
              </a:rPr>
              <a:t>SAFE GRAD 2025</a:t>
            </a:r>
          </a:p>
        </p:txBody>
      </p:sp>
      <p:sp>
        <p:nvSpPr>
          <p:cNvPr id="3" name="Subtitle 2"/>
          <p:cNvSpPr>
            <a:spLocks noGrp="1"/>
          </p:cNvSpPr>
          <p:nvPr>
            <p:ph type="subTitle" idx="1"/>
          </p:nvPr>
        </p:nvSpPr>
        <p:spPr/>
        <p:txBody>
          <a:bodyPr>
            <a:normAutofit fontScale="55000" lnSpcReduction="20000"/>
          </a:bodyPr>
          <a:lstStyle/>
          <a:p>
            <a:r>
              <a:rPr lang="en-CA" sz="6600" dirty="0">
                <a:latin typeface="Berlin Sans FB" panose="020E0602020502020306" pitchFamily="34" charset="0"/>
              </a:rPr>
              <a:t>GRANT PARK</a:t>
            </a:r>
          </a:p>
          <a:p>
            <a:r>
              <a:rPr lang="en-CA" sz="6600" dirty="0">
                <a:latin typeface="Berlin Sans FB" panose="020E0602020502020306" pitchFamily="34" charset="0"/>
              </a:rPr>
              <a:t>HIGH SCHOOL</a:t>
            </a:r>
          </a:p>
        </p:txBody>
      </p:sp>
    </p:spTree>
    <p:extLst>
      <p:ext uri="{BB962C8B-B14F-4D97-AF65-F5344CB8AC3E}">
        <p14:creationId xmlns:p14="http://schemas.microsoft.com/office/powerpoint/2010/main" val="3457021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54041"/>
            <a:ext cx="10515600" cy="1325563"/>
          </a:xfrm>
        </p:spPr>
        <p:txBody>
          <a:bodyPr>
            <a:normAutofit/>
          </a:bodyPr>
          <a:lstStyle/>
          <a:p>
            <a:pPr algn="ctr"/>
            <a:r>
              <a:rPr lang="en-CA" sz="7200" dirty="0">
                <a:latin typeface="Berlin Sans FB" panose="020E0602020502020306" pitchFamily="34" charset="0"/>
              </a:rPr>
              <a:t>Safe Grad Event</a:t>
            </a:r>
            <a:endParaRPr lang="en-US" sz="7200" dirty="0">
              <a:latin typeface="Berlin Sans FB" panose="020E0602020502020306" pitchFamily="34" charset="0"/>
            </a:endParaRPr>
          </a:p>
        </p:txBody>
      </p:sp>
    </p:spTree>
    <p:extLst>
      <p:ext uri="{BB962C8B-B14F-4D97-AF65-F5344CB8AC3E}">
        <p14:creationId xmlns:p14="http://schemas.microsoft.com/office/powerpoint/2010/main" val="4172965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459" y="396937"/>
            <a:ext cx="10515600" cy="5850466"/>
          </a:xfrm>
        </p:spPr>
        <p:txBody>
          <a:bodyPr>
            <a:noAutofit/>
          </a:bodyPr>
          <a:lstStyle/>
          <a:p>
            <a:endParaRPr lang="en-US" sz="3200" dirty="0">
              <a:latin typeface="Berlin Sans FB" panose="020E0602020502020306" pitchFamily="34" charset="0"/>
            </a:endParaRPr>
          </a:p>
          <a:p>
            <a:r>
              <a:rPr lang="en-US" sz="3200" dirty="0">
                <a:latin typeface="Berlin Sans FB" panose="020E0602020502020306" pitchFamily="34" charset="0"/>
              </a:rPr>
              <a:t>Once dinner is complete, all guests will exit</a:t>
            </a:r>
            <a:r>
              <a:rPr lang="en-US" sz="3200" b="1" dirty="0">
                <a:latin typeface="Berlin Sans FB" panose="020E0602020502020306" pitchFamily="34" charset="0"/>
              </a:rPr>
              <a:t> </a:t>
            </a:r>
            <a:r>
              <a:rPr lang="en-US" sz="3200" dirty="0">
                <a:latin typeface="Berlin Sans FB" panose="020E0602020502020306" pitchFamily="34" charset="0"/>
              </a:rPr>
              <a:t>the ballroom to prepare for the Safe Grad Evening.  Each graduate and their guest will check in at registration and receive wristbands identifying them as being 18 years of age or older. </a:t>
            </a:r>
          </a:p>
          <a:p>
            <a:r>
              <a:rPr lang="en-US" sz="3200" dirty="0">
                <a:solidFill>
                  <a:srgbClr val="FF0000"/>
                </a:solidFill>
                <a:latin typeface="Berlin Sans FB" panose="020E0602020502020306" pitchFamily="34" charset="0"/>
              </a:rPr>
              <a:t>All students and guests must have photo ID with them on the night of Safe Grad. If your child does not have a drivers license, they should access an MPI agent to get official ID.</a:t>
            </a:r>
            <a:endParaRPr lang="en-CA" sz="3200" dirty="0">
              <a:solidFill>
                <a:srgbClr val="FF0000"/>
              </a:solidFill>
              <a:latin typeface="Berlin Sans FB" panose="020E0602020502020306" pitchFamily="34" charset="0"/>
            </a:endParaRPr>
          </a:p>
          <a:p>
            <a:pPr marL="0" indent="0">
              <a:buNone/>
            </a:pPr>
            <a:endParaRPr lang="en-CA" sz="3200" dirty="0"/>
          </a:p>
        </p:txBody>
      </p:sp>
    </p:spTree>
    <p:extLst>
      <p:ext uri="{BB962C8B-B14F-4D97-AF65-F5344CB8AC3E}">
        <p14:creationId xmlns:p14="http://schemas.microsoft.com/office/powerpoint/2010/main" val="1010496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8247" y="540871"/>
            <a:ext cx="10515600" cy="5850467"/>
          </a:xfrm>
        </p:spPr>
        <p:txBody>
          <a:bodyPr/>
          <a:lstStyle/>
          <a:p>
            <a:endParaRPr lang="en-US" sz="3200" dirty="0">
              <a:latin typeface="Berlin Sans FB" panose="020E0602020502020306" pitchFamily="34" charset="0"/>
            </a:endParaRPr>
          </a:p>
          <a:p>
            <a:r>
              <a:rPr lang="en-US" sz="3200" dirty="0">
                <a:latin typeface="Berlin Sans FB" panose="020E0602020502020306" pitchFamily="34" charset="0"/>
              </a:rPr>
              <a:t>At 2:30 a.m.</a:t>
            </a:r>
            <a:r>
              <a:rPr lang="en-US" sz="3200" b="1" dirty="0">
                <a:latin typeface="Berlin Sans FB" panose="020E0602020502020306" pitchFamily="34" charset="0"/>
              </a:rPr>
              <a:t> </a:t>
            </a:r>
            <a:r>
              <a:rPr lang="en-US" sz="3200" dirty="0">
                <a:latin typeface="Berlin Sans FB" panose="020E0602020502020306" pitchFamily="34" charset="0"/>
              </a:rPr>
              <a:t>(or earlier, as determined by you and your graduate), parent(s)/guardian(s) or a designated alternate will return to the Victoria Inn to pick up the graduate and their guest. Graduates and guests </a:t>
            </a:r>
            <a:r>
              <a:rPr lang="en-US" sz="3200" b="1" dirty="0">
                <a:solidFill>
                  <a:schemeClr val="accent6">
                    <a:lumMod val="75000"/>
                  </a:schemeClr>
                </a:solidFill>
                <a:latin typeface="Berlin Sans FB" panose="020E0602020502020306" pitchFamily="34" charset="0"/>
              </a:rPr>
              <a:t>will ONLY be released </a:t>
            </a:r>
            <a:r>
              <a:rPr lang="en-US" sz="3200" dirty="0">
                <a:latin typeface="Berlin Sans FB" panose="020E0602020502020306" pitchFamily="34" charset="0"/>
              </a:rPr>
              <a:t>to the parent/guardian or a designated alternate who is indicated on the Transportation Information Form. </a:t>
            </a:r>
          </a:p>
          <a:p>
            <a:r>
              <a:rPr lang="en-CA" sz="3200" dirty="0">
                <a:latin typeface="Berlin Sans FB" panose="020E0602020502020306" pitchFamily="34" charset="0"/>
              </a:rPr>
              <a:t>The parent/guardian or alternate designate must have their ID with them when picking up the graduate and their guest.</a:t>
            </a:r>
          </a:p>
          <a:p>
            <a:endParaRPr lang="en-US" dirty="0">
              <a:latin typeface="Berlin Sans FB" panose="020E0602020502020306" pitchFamily="34" charset="0"/>
            </a:endParaRPr>
          </a:p>
          <a:p>
            <a:endParaRPr lang="en-CA" dirty="0"/>
          </a:p>
        </p:txBody>
      </p:sp>
    </p:spTree>
    <p:extLst>
      <p:ext uri="{BB962C8B-B14F-4D97-AF65-F5344CB8AC3E}">
        <p14:creationId xmlns:p14="http://schemas.microsoft.com/office/powerpoint/2010/main" val="3433828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23983" y="138392"/>
            <a:ext cx="10515600" cy="7101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CA" sz="3600" dirty="0">
                <a:solidFill>
                  <a:schemeClr val="accent3"/>
                </a:solidFill>
                <a:latin typeface="Berlin Sans FB" panose="020E0602020502020306" pitchFamily="34" charset="0"/>
              </a:rPr>
              <a:t>Safe Grad Safety Rules &amp; Regulations</a:t>
            </a:r>
          </a:p>
        </p:txBody>
      </p:sp>
      <p:sp>
        <p:nvSpPr>
          <p:cNvPr id="5" name="Content Placeholder 2"/>
          <p:cNvSpPr txBox="1">
            <a:spLocks/>
          </p:cNvSpPr>
          <p:nvPr/>
        </p:nvSpPr>
        <p:spPr>
          <a:xfrm>
            <a:off x="282389" y="1126891"/>
            <a:ext cx="10515600" cy="51646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latin typeface="Berlin Sans FB" panose="020E0602020502020306" pitchFamily="34" charset="0"/>
              </a:rPr>
              <a:t>Grads are responsible for their own and their guest’s behaviour.  If the grad leaves, their guest must also leave; but if the guest leaves, accompanied by the person(s) listed on the Transportation Information Form, the grad is not required to leave.</a:t>
            </a:r>
          </a:p>
          <a:p>
            <a:r>
              <a:rPr lang="en-US" sz="3200" dirty="0">
                <a:latin typeface="Berlin Sans FB" panose="020E0602020502020306" pitchFamily="34" charset="0"/>
              </a:rPr>
              <a:t>Please note, the graduate’s guest must leave with the graduate.  Once graduates have been checked out and have left for the evening, regardless of the time, they will not be allowed to return.</a:t>
            </a:r>
            <a:endParaRPr lang="en-CA" sz="3200" dirty="0">
              <a:latin typeface="Berlin Sans FB" panose="020E0602020502020306" pitchFamily="34" charset="0"/>
            </a:endParaRPr>
          </a:p>
          <a:p>
            <a:endParaRPr lang="en-US" sz="3200" dirty="0">
              <a:latin typeface="Berlin Sans FB" panose="020E0602020502020306" pitchFamily="34" charset="0"/>
            </a:endParaRPr>
          </a:p>
          <a:p>
            <a:endParaRPr lang="en-CA" dirty="0"/>
          </a:p>
        </p:txBody>
      </p:sp>
    </p:spTree>
    <p:extLst>
      <p:ext uri="{BB962C8B-B14F-4D97-AF65-F5344CB8AC3E}">
        <p14:creationId xmlns:p14="http://schemas.microsoft.com/office/powerpoint/2010/main" val="1448580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latin typeface="Berlin Sans FB" panose="020E0602020502020306" pitchFamily="34" charset="0"/>
              </a:rPr>
              <a:t>Rules &amp; Regulations Continued</a:t>
            </a:r>
            <a:endParaRPr lang="en-US" dirty="0"/>
          </a:p>
        </p:txBody>
      </p:sp>
      <p:sp>
        <p:nvSpPr>
          <p:cNvPr id="3" name="Content Placeholder 2"/>
          <p:cNvSpPr>
            <a:spLocks noGrp="1"/>
          </p:cNvSpPr>
          <p:nvPr>
            <p:ph idx="1"/>
          </p:nvPr>
        </p:nvSpPr>
        <p:spPr>
          <a:xfrm>
            <a:off x="677334" y="1353671"/>
            <a:ext cx="8596668" cy="4687691"/>
          </a:xfrm>
        </p:spPr>
        <p:txBody>
          <a:bodyPr>
            <a:normAutofit fontScale="92500" lnSpcReduction="10000"/>
          </a:bodyPr>
          <a:lstStyle/>
          <a:p>
            <a:pPr lvl="0" hangingPunct="0"/>
            <a:r>
              <a:rPr lang="en-US" sz="2800" dirty="0">
                <a:latin typeface="Berlin Sans FB" panose="020E0602020502020306" pitchFamily="34" charset="0"/>
              </a:rPr>
              <a:t>Grads are requested to remain in their dinner attire for the entire evening. There is to be no “dressing down”.</a:t>
            </a:r>
            <a:endParaRPr lang="en-CA" sz="2800" dirty="0">
              <a:latin typeface="Berlin Sans FB" panose="020E0602020502020306" pitchFamily="34" charset="0"/>
            </a:endParaRPr>
          </a:p>
          <a:p>
            <a:pPr hangingPunct="0"/>
            <a:r>
              <a:rPr lang="en-US" sz="2800" dirty="0">
                <a:latin typeface="Berlin Sans FB" panose="020E0602020502020306" pitchFamily="34" charset="0"/>
              </a:rPr>
              <a:t>No outside liquor is allowed to be </a:t>
            </a:r>
            <a:r>
              <a:rPr lang="en-US" sz="2800">
                <a:latin typeface="Berlin Sans FB" panose="020E0602020502020306" pitchFamily="34" charset="0"/>
              </a:rPr>
              <a:t>brought into </a:t>
            </a:r>
            <a:r>
              <a:rPr lang="en-US" sz="2800" dirty="0">
                <a:latin typeface="Berlin Sans FB" panose="020E0602020502020306" pitchFamily="34" charset="0"/>
              </a:rPr>
              <a:t>the Safe Grad area and bags may be searched.</a:t>
            </a:r>
          </a:p>
          <a:p>
            <a:pPr lvl="0" hangingPunct="0"/>
            <a:r>
              <a:rPr lang="en-US" sz="2800" dirty="0">
                <a:latin typeface="Berlin Sans FB" panose="020E0602020502020306" pitchFamily="34" charset="0"/>
              </a:rPr>
              <a:t>Liquor cannot be provided to minors at any time during the dinner, even if the parent(s)/guardian(s) are in attendance.</a:t>
            </a:r>
            <a:endParaRPr lang="en-CA" sz="2800" dirty="0">
              <a:latin typeface="Berlin Sans FB" panose="020E0602020502020306" pitchFamily="34" charset="0"/>
            </a:endParaRPr>
          </a:p>
          <a:p>
            <a:pPr hangingPunct="0"/>
            <a:r>
              <a:rPr lang="en-US" sz="2800" dirty="0">
                <a:latin typeface="Berlin Sans FB" panose="020E0602020502020306" pitchFamily="34" charset="0"/>
              </a:rPr>
              <a:t>Any person involved in a fight or any other aggressive physical contact, either as an instigator or retaliator, will have their parent(s)/guardian(s) contacted for immediate pick-up.</a:t>
            </a:r>
            <a:endParaRPr lang="en-CA" sz="2800" dirty="0">
              <a:latin typeface="Berlin Sans FB" panose="020E0602020502020306" pitchFamily="34" charset="0"/>
            </a:endParaRPr>
          </a:p>
          <a:p>
            <a:endParaRPr lang="en-US" dirty="0"/>
          </a:p>
        </p:txBody>
      </p:sp>
    </p:spTree>
    <p:extLst>
      <p:ext uri="{BB962C8B-B14F-4D97-AF65-F5344CB8AC3E}">
        <p14:creationId xmlns:p14="http://schemas.microsoft.com/office/powerpoint/2010/main" val="905928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515035"/>
            <a:ext cx="8596668" cy="4526327"/>
          </a:xfrm>
        </p:spPr>
        <p:txBody>
          <a:bodyPr>
            <a:normAutofit fontScale="85000" lnSpcReduction="10000"/>
          </a:bodyPr>
          <a:lstStyle/>
          <a:p>
            <a:pPr lvl="0" hangingPunct="0"/>
            <a:r>
              <a:rPr lang="en-US" sz="4400" dirty="0">
                <a:latin typeface="Berlin Sans FB" panose="020E0602020502020306" pitchFamily="34" charset="0"/>
              </a:rPr>
              <a:t>Booking rooms for the night at the Victoria Inn is prohibited.</a:t>
            </a:r>
          </a:p>
          <a:p>
            <a:pPr marL="0" lvl="0" indent="0" hangingPunct="0">
              <a:buNone/>
            </a:pPr>
            <a:endParaRPr lang="en-CA" sz="4400" dirty="0">
              <a:latin typeface="Berlin Sans FB" panose="020E0602020502020306" pitchFamily="34" charset="0"/>
            </a:endParaRPr>
          </a:p>
          <a:p>
            <a:pPr hangingPunct="0"/>
            <a:r>
              <a:rPr lang="en-US" sz="4400" dirty="0">
                <a:latin typeface="Berlin Sans FB" panose="020E0602020502020306" pitchFamily="34" charset="0"/>
              </a:rPr>
              <a:t>The Grant Park Safe Grad Committee is NOT responsible for any graduates and/or guests once they are signed out.  Once the graduate and/or guest leave, they cannot return.</a:t>
            </a:r>
            <a:endParaRPr lang="en-CA" sz="4400" dirty="0">
              <a:latin typeface="Berlin Sans FB" panose="020E0602020502020306" pitchFamily="34" charset="0"/>
            </a:endParaRPr>
          </a:p>
          <a:p>
            <a:endParaRPr lang="en-US" dirty="0"/>
          </a:p>
        </p:txBody>
      </p:sp>
      <p:sp>
        <p:nvSpPr>
          <p:cNvPr id="4" name="Title 1"/>
          <p:cNvSpPr txBox="1">
            <a:spLocks/>
          </p:cNvSpPr>
          <p:nvPr/>
        </p:nvSpPr>
        <p:spPr>
          <a:xfrm>
            <a:off x="-587188" y="329267"/>
            <a:ext cx="10515600" cy="7101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CA" dirty="0">
                <a:solidFill>
                  <a:schemeClr val="accent3"/>
                </a:solidFill>
                <a:latin typeface="Berlin Sans FB" panose="020E0602020502020306" pitchFamily="34" charset="0"/>
              </a:rPr>
              <a:t>Rules &amp; Regulations Continued</a:t>
            </a:r>
          </a:p>
        </p:txBody>
      </p:sp>
    </p:spTree>
    <p:extLst>
      <p:ext uri="{BB962C8B-B14F-4D97-AF65-F5344CB8AC3E}">
        <p14:creationId xmlns:p14="http://schemas.microsoft.com/office/powerpoint/2010/main" val="502772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latin typeface="Berlin Sans FB" panose="020E0602020502020306" pitchFamily="34" charset="0"/>
              </a:rPr>
              <a:t>Transportation Rules</a:t>
            </a:r>
            <a:endParaRPr lang="en-US" dirty="0"/>
          </a:p>
        </p:txBody>
      </p:sp>
      <p:sp>
        <p:nvSpPr>
          <p:cNvPr id="3" name="Content Placeholder 2"/>
          <p:cNvSpPr>
            <a:spLocks noGrp="1"/>
          </p:cNvSpPr>
          <p:nvPr>
            <p:ph idx="1"/>
          </p:nvPr>
        </p:nvSpPr>
        <p:spPr>
          <a:xfrm>
            <a:off x="677334" y="1398495"/>
            <a:ext cx="8596668" cy="4642868"/>
          </a:xfrm>
        </p:spPr>
        <p:txBody>
          <a:bodyPr>
            <a:normAutofit fontScale="92500"/>
          </a:bodyPr>
          <a:lstStyle/>
          <a:p>
            <a:pPr marL="0" indent="0" hangingPunct="0">
              <a:buNone/>
            </a:pPr>
            <a:r>
              <a:rPr lang="en-CA" sz="2800" dirty="0">
                <a:latin typeface="Berlin Sans FB" panose="020E0602020502020306" pitchFamily="34" charset="0"/>
              </a:rPr>
              <a:t>Graduates &amp; Guests:</a:t>
            </a:r>
          </a:p>
          <a:p>
            <a:pPr lvl="0"/>
            <a:r>
              <a:rPr lang="en-US" sz="2800" dirty="0">
                <a:latin typeface="Berlin Sans FB" panose="020E0602020502020306" pitchFamily="34" charset="0"/>
              </a:rPr>
              <a:t>Graduates and/or guests </a:t>
            </a:r>
            <a:r>
              <a:rPr lang="en-US" sz="2800" dirty="0">
                <a:solidFill>
                  <a:srgbClr val="FF0000"/>
                </a:solidFill>
                <a:latin typeface="Berlin Sans FB" panose="020E0602020502020306" pitchFamily="34" charset="0"/>
              </a:rPr>
              <a:t>CANNOT</a:t>
            </a:r>
            <a:r>
              <a:rPr lang="en-US" sz="2800" dirty="0">
                <a:latin typeface="Berlin Sans FB" panose="020E0602020502020306" pitchFamily="34" charset="0"/>
              </a:rPr>
              <a:t> drive themselves home, under any circumstance, from the Safe Grad evening.</a:t>
            </a:r>
            <a:endParaRPr lang="en-CA" sz="2800" dirty="0">
              <a:latin typeface="Berlin Sans FB" panose="020E0602020502020306" pitchFamily="34" charset="0"/>
            </a:endParaRPr>
          </a:p>
          <a:p>
            <a:pPr lvl="0"/>
            <a:r>
              <a:rPr lang="en-US" sz="2800" dirty="0">
                <a:latin typeface="Berlin Sans FB" panose="020E0602020502020306" pitchFamily="34" charset="0"/>
              </a:rPr>
              <a:t>Graduates and/or guests </a:t>
            </a:r>
            <a:r>
              <a:rPr lang="en-US" sz="2800" dirty="0">
                <a:solidFill>
                  <a:srgbClr val="FF0000"/>
                </a:solidFill>
                <a:latin typeface="Berlin Sans FB" panose="020E0602020502020306" pitchFamily="34" charset="0"/>
              </a:rPr>
              <a:t>CAN ONLY </a:t>
            </a:r>
            <a:r>
              <a:rPr lang="en-US" sz="2800" dirty="0">
                <a:latin typeface="Berlin Sans FB" panose="020E0602020502020306" pitchFamily="34" charset="0"/>
              </a:rPr>
              <a:t>leave the Safe Grad evening by following established pick-up and sign-out procedures.</a:t>
            </a:r>
            <a:endParaRPr lang="en-CA" sz="2800" dirty="0">
              <a:latin typeface="Berlin Sans FB" panose="020E0602020502020306" pitchFamily="34" charset="0"/>
            </a:endParaRPr>
          </a:p>
          <a:p>
            <a:pPr lvl="0"/>
            <a:r>
              <a:rPr lang="en-US" sz="2800" dirty="0">
                <a:latin typeface="Berlin Sans FB" panose="020E0602020502020306" pitchFamily="34" charset="0"/>
              </a:rPr>
              <a:t>Graduates and/or guests </a:t>
            </a:r>
            <a:r>
              <a:rPr lang="en-US" sz="2800" dirty="0">
                <a:solidFill>
                  <a:srgbClr val="FF0000"/>
                </a:solidFill>
                <a:latin typeface="Berlin Sans FB" panose="020E0602020502020306" pitchFamily="34" charset="0"/>
              </a:rPr>
              <a:t>CAN ONLY </a:t>
            </a:r>
            <a:r>
              <a:rPr lang="en-US" sz="2800" dirty="0">
                <a:latin typeface="Berlin Sans FB" panose="020E0602020502020306" pitchFamily="34" charset="0"/>
              </a:rPr>
              <a:t>leave the Safe Grad evening with the parent/guardian or a designated alternate as indicated on the signed Transportation Information Form.</a:t>
            </a:r>
            <a:endParaRPr lang="en-CA" sz="2800" dirty="0">
              <a:latin typeface="Berlin Sans FB" panose="020E0602020502020306" pitchFamily="34" charset="0"/>
            </a:endParaRPr>
          </a:p>
          <a:p>
            <a:endParaRPr lang="en-US" dirty="0"/>
          </a:p>
        </p:txBody>
      </p:sp>
    </p:spTree>
    <p:extLst>
      <p:ext uri="{BB962C8B-B14F-4D97-AF65-F5344CB8AC3E}">
        <p14:creationId xmlns:p14="http://schemas.microsoft.com/office/powerpoint/2010/main" val="2481526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latin typeface="Berlin Sans FB" panose="020E0602020502020306" pitchFamily="34" charset="0"/>
              </a:rPr>
              <a:t>Transportation Rules Continued</a:t>
            </a:r>
            <a:endParaRPr lang="en-US" dirty="0"/>
          </a:p>
        </p:txBody>
      </p:sp>
      <p:sp>
        <p:nvSpPr>
          <p:cNvPr id="3" name="Content Placeholder 2"/>
          <p:cNvSpPr>
            <a:spLocks noGrp="1"/>
          </p:cNvSpPr>
          <p:nvPr>
            <p:ph idx="1"/>
          </p:nvPr>
        </p:nvSpPr>
        <p:spPr/>
        <p:txBody>
          <a:bodyPr/>
          <a:lstStyle/>
          <a:p>
            <a:pPr marL="0" indent="0" hangingPunct="0">
              <a:buNone/>
            </a:pPr>
            <a:r>
              <a:rPr lang="en-CA" sz="3200" dirty="0">
                <a:latin typeface="Berlin Sans FB" panose="020E0602020502020306" pitchFamily="34" charset="0"/>
              </a:rPr>
              <a:t>Graduates &amp; Guests:</a:t>
            </a:r>
          </a:p>
          <a:p>
            <a:pPr lvl="0"/>
            <a:r>
              <a:rPr lang="en-US" sz="3200" dirty="0">
                <a:latin typeface="Berlin Sans FB" panose="020E0602020502020306" pitchFamily="34" charset="0"/>
              </a:rPr>
              <a:t>In the case of an emergency, the designated parent/guardian or emergency contact will be notified and “911” will be called as appropriate.</a:t>
            </a:r>
            <a:endParaRPr lang="en-CA" sz="3200" dirty="0">
              <a:latin typeface="Berlin Sans FB" panose="020E0602020502020306" pitchFamily="34" charset="0"/>
            </a:endParaRPr>
          </a:p>
          <a:p>
            <a:pPr lvl="0"/>
            <a:r>
              <a:rPr lang="en-US" sz="3200" dirty="0">
                <a:latin typeface="Berlin Sans FB" panose="020E0602020502020306" pitchFamily="34" charset="0"/>
              </a:rPr>
              <a:t>All guests must leave at the same time as, or earlier, than the Grant Park graduate they are accompanying.</a:t>
            </a:r>
            <a:endParaRPr lang="en-CA" sz="3200" dirty="0">
              <a:latin typeface="Berlin Sans FB" panose="020E0602020502020306" pitchFamily="34" charset="0"/>
            </a:endParaRPr>
          </a:p>
          <a:p>
            <a:endParaRPr lang="en-US" dirty="0"/>
          </a:p>
        </p:txBody>
      </p:sp>
    </p:spTree>
    <p:extLst>
      <p:ext uri="{BB962C8B-B14F-4D97-AF65-F5344CB8AC3E}">
        <p14:creationId xmlns:p14="http://schemas.microsoft.com/office/powerpoint/2010/main" val="1198875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latin typeface="Berlin Sans FB" panose="020E0602020502020306" pitchFamily="34" charset="0"/>
              </a:rPr>
              <a:t>Transportation Rules Continued</a:t>
            </a:r>
            <a:endParaRPr lang="en-US" dirty="0"/>
          </a:p>
        </p:txBody>
      </p:sp>
      <p:sp>
        <p:nvSpPr>
          <p:cNvPr id="3" name="Content Placeholder 2"/>
          <p:cNvSpPr>
            <a:spLocks noGrp="1"/>
          </p:cNvSpPr>
          <p:nvPr>
            <p:ph idx="1"/>
          </p:nvPr>
        </p:nvSpPr>
        <p:spPr/>
        <p:txBody>
          <a:bodyPr>
            <a:normAutofit/>
          </a:bodyPr>
          <a:lstStyle/>
          <a:p>
            <a:pPr lvl="0"/>
            <a:r>
              <a:rPr lang="en-US" sz="2800" dirty="0">
                <a:latin typeface="Berlin Sans FB" panose="020E0602020502020306" pitchFamily="34" charset="0"/>
              </a:rPr>
              <a:t>Parent(s)/guardian(s) are wholly responsible for the pick-up and sign out of their attending graduate and other graduates and/or guests they are registered as responsible for. </a:t>
            </a:r>
          </a:p>
          <a:p>
            <a:pPr lvl="0"/>
            <a:r>
              <a:rPr lang="en-US" sz="2800" dirty="0">
                <a:latin typeface="Berlin Sans FB" panose="020E0602020502020306" pitchFamily="34" charset="0"/>
              </a:rPr>
              <a:t>All graduates and guests must be picked up and signed out no later than 2:30 a.m.  No exceptions.</a:t>
            </a:r>
            <a:endParaRPr lang="en-CA" sz="2800" dirty="0">
              <a:latin typeface="Berlin Sans FB" panose="020E0602020502020306" pitchFamily="34" charset="0"/>
            </a:endParaRPr>
          </a:p>
          <a:p>
            <a:endParaRPr lang="en-US" dirty="0"/>
          </a:p>
        </p:txBody>
      </p:sp>
    </p:spTree>
    <p:extLst>
      <p:ext uri="{BB962C8B-B14F-4D97-AF65-F5344CB8AC3E}">
        <p14:creationId xmlns:p14="http://schemas.microsoft.com/office/powerpoint/2010/main" val="926902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latin typeface="Berlin Sans FB" panose="020E0602020502020306" pitchFamily="34" charset="0"/>
              </a:rPr>
              <a:t>Transportation Rules Continued</a:t>
            </a:r>
            <a:endParaRPr lang="en-US" dirty="0"/>
          </a:p>
        </p:txBody>
      </p:sp>
      <p:sp>
        <p:nvSpPr>
          <p:cNvPr id="3" name="Content Placeholder 2"/>
          <p:cNvSpPr>
            <a:spLocks noGrp="1"/>
          </p:cNvSpPr>
          <p:nvPr>
            <p:ph idx="1"/>
          </p:nvPr>
        </p:nvSpPr>
        <p:spPr/>
        <p:txBody>
          <a:bodyPr>
            <a:normAutofit/>
          </a:bodyPr>
          <a:lstStyle/>
          <a:p>
            <a:pPr lvl="0"/>
            <a:r>
              <a:rPr lang="en-US" sz="2800" dirty="0">
                <a:latin typeface="Berlin Sans FB" panose="020E0602020502020306" pitchFamily="34" charset="0"/>
              </a:rPr>
              <a:t>Each graduate and/or guest must be signed out by a member of the Transportation Committee, Security Committee or Executive Committee before they leave the Safe Grad venue.</a:t>
            </a:r>
            <a:endParaRPr lang="en-CA" sz="2800" dirty="0">
              <a:latin typeface="Berlin Sans FB" panose="020E0602020502020306" pitchFamily="34" charset="0"/>
            </a:endParaRPr>
          </a:p>
          <a:p>
            <a:pPr lvl="0"/>
            <a:r>
              <a:rPr lang="en-US" sz="2800" dirty="0">
                <a:latin typeface="Berlin Sans FB" panose="020E0602020502020306" pitchFamily="34" charset="0"/>
              </a:rPr>
              <a:t>Transportation/Information forms must be completed and signed by the parent/guardian and submitted before Safe Grad Evening tickets will be issued.</a:t>
            </a:r>
            <a:endParaRPr lang="en-CA" sz="2800" dirty="0">
              <a:latin typeface="Berlin Sans FB" panose="020E0602020502020306" pitchFamily="34" charset="0"/>
            </a:endParaRPr>
          </a:p>
        </p:txBody>
      </p:sp>
    </p:spTree>
    <p:extLst>
      <p:ext uri="{BB962C8B-B14F-4D97-AF65-F5344CB8AC3E}">
        <p14:creationId xmlns:p14="http://schemas.microsoft.com/office/powerpoint/2010/main" val="1061447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3461"/>
          </a:xfrm>
        </p:spPr>
        <p:txBody>
          <a:bodyPr/>
          <a:lstStyle/>
          <a:p>
            <a:pPr algn="ctr"/>
            <a:r>
              <a:rPr lang="en-CA" dirty="0">
                <a:latin typeface="Berlin Sans FB" panose="020E0602020502020306" pitchFamily="34" charset="0"/>
              </a:rPr>
              <a:t>What is Safe Grad?</a:t>
            </a:r>
          </a:p>
        </p:txBody>
      </p:sp>
      <p:sp>
        <p:nvSpPr>
          <p:cNvPr id="3" name="Content Placeholder 2"/>
          <p:cNvSpPr>
            <a:spLocks noGrp="1"/>
          </p:cNvSpPr>
          <p:nvPr>
            <p:ph idx="1"/>
          </p:nvPr>
        </p:nvSpPr>
        <p:spPr>
          <a:xfrm>
            <a:off x="838200" y="1260629"/>
            <a:ext cx="10515600" cy="4916334"/>
          </a:xfrm>
        </p:spPr>
        <p:txBody>
          <a:bodyPr>
            <a:noAutofit/>
          </a:bodyPr>
          <a:lstStyle/>
          <a:p>
            <a:r>
              <a:rPr lang="en-US" sz="3200" dirty="0">
                <a:latin typeface="Berlin Sans FB" panose="020E0602020502020306" pitchFamily="34" charset="0"/>
              </a:rPr>
              <a:t>Safe Grad is a parent-run event, structured to ensure the safety of all participants</a:t>
            </a:r>
          </a:p>
          <a:p>
            <a:r>
              <a:rPr lang="en-US" sz="3200" dirty="0">
                <a:latin typeface="Berlin Sans FB" panose="020E0602020502020306" pitchFamily="34" charset="0"/>
              </a:rPr>
              <a:t>It is also a celebration of Graduation! A formal dinner, followed by a dance and festivities</a:t>
            </a:r>
          </a:p>
          <a:p>
            <a:r>
              <a:rPr lang="en-US" sz="3200" dirty="0">
                <a:latin typeface="Berlin Sans FB" panose="020E0602020502020306" pitchFamily="34" charset="0"/>
              </a:rPr>
              <a:t>Grads and guests attend the formal dinner from 7:00 to 9:30 where there is some type of short program (speeches/video</a:t>
            </a:r>
            <a:r>
              <a:rPr lang="en-US" sz="3200">
                <a:latin typeface="Berlin Sans FB" panose="020E0602020502020306" pitchFamily="34" charset="0"/>
              </a:rPr>
              <a:t>, etc.)</a:t>
            </a:r>
            <a:endParaRPr lang="en-US" sz="3200" dirty="0">
              <a:latin typeface="Berlin Sans FB" panose="020E0602020502020306" pitchFamily="34" charset="0"/>
            </a:endParaRPr>
          </a:p>
          <a:p>
            <a:r>
              <a:rPr lang="en-US" sz="3200" dirty="0">
                <a:latin typeface="Berlin Sans FB" panose="020E0602020502020306" pitchFamily="34" charset="0"/>
              </a:rPr>
              <a:t>From 10:00 pm – 2:30 am, grads and their guests attend the Safe Grad portion of the evening (parents leave)</a:t>
            </a:r>
          </a:p>
        </p:txBody>
      </p:sp>
    </p:spTree>
    <p:extLst>
      <p:ext uri="{BB962C8B-B14F-4D97-AF65-F5344CB8AC3E}">
        <p14:creationId xmlns:p14="http://schemas.microsoft.com/office/powerpoint/2010/main" val="1479188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latin typeface="Berlin Sans FB" panose="020E0602020502020306" pitchFamily="34" charset="0"/>
              </a:rPr>
              <a:t>Transportation Rules Continued</a:t>
            </a:r>
            <a:endParaRPr lang="en-US" dirty="0"/>
          </a:p>
        </p:txBody>
      </p:sp>
      <p:sp>
        <p:nvSpPr>
          <p:cNvPr id="3" name="Content Placeholder 2"/>
          <p:cNvSpPr>
            <a:spLocks noGrp="1"/>
          </p:cNvSpPr>
          <p:nvPr>
            <p:ph idx="1"/>
          </p:nvPr>
        </p:nvSpPr>
        <p:spPr/>
        <p:txBody>
          <a:bodyPr>
            <a:normAutofit fontScale="92500" lnSpcReduction="10000"/>
          </a:bodyPr>
          <a:lstStyle/>
          <a:p>
            <a:pPr marL="0" indent="0" hangingPunct="0">
              <a:buNone/>
            </a:pPr>
            <a:endParaRPr lang="en-CA" sz="3200" dirty="0">
              <a:latin typeface="Berlin Sans FB" panose="020E0602020502020306" pitchFamily="34" charset="0"/>
            </a:endParaRPr>
          </a:p>
          <a:p>
            <a:pPr lvl="0"/>
            <a:r>
              <a:rPr lang="en-US" sz="3200" dirty="0">
                <a:latin typeface="Berlin Sans FB" panose="020E0602020502020306" pitchFamily="34" charset="0"/>
              </a:rPr>
              <a:t>Parent(s)/guardian(s) will be contacted by telephone if graduates and/or guests have not been picked up and signed out by 2:30 a.m.  Alternate and/or emergency contacts will be contacted if the parent/guardian is not available.</a:t>
            </a:r>
            <a:endParaRPr lang="en-CA" sz="3200" dirty="0">
              <a:latin typeface="Berlin Sans FB" panose="020E0602020502020306" pitchFamily="34" charset="0"/>
            </a:endParaRPr>
          </a:p>
          <a:p>
            <a:pPr lvl="0"/>
            <a:r>
              <a:rPr lang="en-US" sz="3200" dirty="0">
                <a:latin typeface="Berlin Sans FB" panose="020E0602020502020306" pitchFamily="34" charset="0"/>
              </a:rPr>
              <a:t>Parent(s)/guardian(s) must ensure cell phones remain on during the Safe Grad Evening.</a:t>
            </a:r>
            <a:endParaRPr lang="en-CA" sz="3200" dirty="0">
              <a:latin typeface="Berlin Sans FB" panose="020E0602020502020306" pitchFamily="34" charset="0"/>
            </a:endParaRPr>
          </a:p>
          <a:p>
            <a:endParaRPr lang="en-US" dirty="0"/>
          </a:p>
        </p:txBody>
      </p:sp>
    </p:spTree>
    <p:extLst>
      <p:ext uri="{BB962C8B-B14F-4D97-AF65-F5344CB8AC3E}">
        <p14:creationId xmlns:p14="http://schemas.microsoft.com/office/powerpoint/2010/main" val="2950970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latin typeface="Berlin Sans FB" panose="020E0602020502020306" pitchFamily="34" charset="0"/>
              </a:rPr>
              <a:t>Transportation Rules Continued</a:t>
            </a:r>
            <a:endParaRPr lang="en-US" dirty="0"/>
          </a:p>
        </p:txBody>
      </p:sp>
      <p:sp>
        <p:nvSpPr>
          <p:cNvPr id="3" name="Content Placeholder 2"/>
          <p:cNvSpPr>
            <a:spLocks noGrp="1"/>
          </p:cNvSpPr>
          <p:nvPr>
            <p:ph idx="1"/>
          </p:nvPr>
        </p:nvSpPr>
        <p:spPr/>
        <p:txBody>
          <a:bodyPr>
            <a:normAutofit fontScale="92500" lnSpcReduction="20000"/>
          </a:bodyPr>
          <a:lstStyle/>
          <a:p>
            <a:pPr marL="0" indent="0" hangingPunct="0">
              <a:buNone/>
            </a:pPr>
            <a:r>
              <a:rPr lang="en-CA" sz="2800" dirty="0">
                <a:latin typeface="Berlin Sans FB" panose="020E0602020502020306" pitchFamily="34" charset="0"/>
              </a:rPr>
              <a:t>Parents/Guardians:</a:t>
            </a:r>
          </a:p>
          <a:p>
            <a:pPr marL="0" indent="0" hangingPunct="0">
              <a:buNone/>
            </a:pPr>
            <a:endParaRPr lang="en-CA" sz="2800" dirty="0">
              <a:latin typeface="Berlin Sans FB" panose="020E0602020502020306" pitchFamily="34" charset="0"/>
            </a:endParaRPr>
          </a:p>
          <a:p>
            <a:pPr lvl="0"/>
            <a:r>
              <a:rPr lang="en-US" sz="2800" dirty="0">
                <a:latin typeface="Berlin Sans FB" panose="020E0602020502020306" pitchFamily="34" charset="0"/>
              </a:rPr>
              <a:t>Safe Grad Committee volunteers will contact the parent/guardian, alternate or emergency contact, if the need to drive a graduate and/or guest home early arises.</a:t>
            </a:r>
            <a:endParaRPr lang="en-CA" sz="2800" dirty="0">
              <a:latin typeface="Berlin Sans FB" panose="020E0602020502020306" pitchFamily="34" charset="0"/>
            </a:endParaRPr>
          </a:p>
          <a:p>
            <a:pPr lvl="0"/>
            <a:r>
              <a:rPr lang="en-US" sz="2800" dirty="0">
                <a:latin typeface="Berlin Sans FB" panose="020E0602020502020306" pitchFamily="34" charset="0"/>
              </a:rPr>
              <a:t>Safe Grad Committee volunteers </a:t>
            </a:r>
            <a:r>
              <a:rPr lang="en-US" sz="2800" dirty="0">
                <a:solidFill>
                  <a:srgbClr val="FF0000"/>
                </a:solidFill>
                <a:latin typeface="Berlin Sans FB" panose="020E0602020502020306" pitchFamily="34" charset="0"/>
              </a:rPr>
              <a:t>WILL NOT </a:t>
            </a:r>
            <a:r>
              <a:rPr lang="en-US" sz="2800" dirty="0">
                <a:latin typeface="Berlin Sans FB" panose="020E0602020502020306" pitchFamily="34" charset="0"/>
              </a:rPr>
              <a:t>drive graduates and/or guests home.</a:t>
            </a:r>
            <a:endParaRPr lang="en-CA" sz="2800" dirty="0">
              <a:latin typeface="Berlin Sans FB" panose="020E0602020502020306" pitchFamily="34" charset="0"/>
            </a:endParaRPr>
          </a:p>
          <a:p>
            <a:pPr lvl="0"/>
            <a:r>
              <a:rPr lang="en-US" sz="2800" dirty="0">
                <a:latin typeface="Berlin Sans FB" panose="020E0602020502020306" pitchFamily="34" charset="0"/>
              </a:rPr>
              <a:t>Parent(s)/guardian(s) may designate an alternate for safe pick-up as per the established pick-up and sign-out procedures.</a:t>
            </a:r>
            <a:endParaRPr lang="en-CA" sz="2800" dirty="0">
              <a:latin typeface="Berlin Sans FB" panose="020E0602020502020306" pitchFamily="34" charset="0"/>
            </a:endParaRPr>
          </a:p>
          <a:p>
            <a:endParaRPr lang="en-US" dirty="0"/>
          </a:p>
        </p:txBody>
      </p:sp>
    </p:spTree>
    <p:extLst>
      <p:ext uri="{BB962C8B-B14F-4D97-AF65-F5344CB8AC3E}">
        <p14:creationId xmlns:p14="http://schemas.microsoft.com/office/powerpoint/2010/main" val="235931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281" y="2417860"/>
            <a:ext cx="10515600" cy="1325563"/>
          </a:xfrm>
        </p:spPr>
        <p:txBody>
          <a:bodyPr>
            <a:normAutofit/>
          </a:bodyPr>
          <a:lstStyle/>
          <a:p>
            <a:pPr algn="ctr"/>
            <a:r>
              <a:rPr lang="en-CA" sz="7200" dirty="0">
                <a:latin typeface="Berlin Sans FB" panose="020E0602020502020306" pitchFamily="34" charset="0"/>
              </a:rPr>
              <a:t>CONVOCATION</a:t>
            </a:r>
            <a:endParaRPr lang="en-US" sz="7200" dirty="0">
              <a:latin typeface="Berlin Sans FB" panose="020E0602020502020306" pitchFamily="34" charset="0"/>
            </a:endParaRPr>
          </a:p>
        </p:txBody>
      </p:sp>
    </p:spTree>
    <p:extLst>
      <p:ext uri="{BB962C8B-B14F-4D97-AF65-F5344CB8AC3E}">
        <p14:creationId xmlns:p14="http://schemas.microsoft.com/office/powerpoint/2010/main" val="1002576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745" y="255315"/>
            <a:ext cx="10515600" cy="6156960"/>
          </a:xfrm>
        </p:spPr>
        <p:txBody>
          <a:bodyPr>
            <a:noAutofit/>
          </a:bodyPr>
          <a:lstStyle/>
          <a:p>
            <a:pPr algn="ctr"/>
            <a:r>
              <a:rPr lang="en-CA" sz="6000" dirty="0">
                <a:latin typeface="Berlin Sans FB" panose="020E0602020502020306" pitchFamily="34" charset="0"/>
              </a:rPr>
              <a:t>CONVOCATION</a:t>
            </a:r>
            <a:br>
              <a:rPr lang="en-US" sz="6000" dirty="0">
                <a:latin typeface="Berlin Sans FB" panose="020E0602020502020306" pitchFamily="34" charset="0"/>
              </a:rPr>
            </a:br>
            <a:r>
              <a:rPr lang="en-US" sz="6000" dirty="0">
                <a:latin typeface="Berlin Sans FB" panose="020E0602020502020306" pitchFamily="34" charset="0"/>
              </a:rPr>
              <a:t>June 26</a:t>
            </a:r>
            <a:r>
              <a:rPr lang="en-US" sz="6000" baseline="30000" dirty="0">
                <a:latin typeface="Berlin Sans FB" panose="020E0602020502020306" pitchFamily="34" charset="0"/>
              </a:rPr>
              <a:t>th</a:t>
            </a:r>
            <a:r>
              <a:rPr lang="en-US" sz="6000" dirty="0">
                <a:latin typeface="Berlin Sans FB" panose="020E0602020502020306" pitchFamily="34" charset="0"/>
              </a:rPr>
              <a:t> </a:t>
            </a:r>
            <a:br>
              <a:rPr lang="en-US" sz="6000" dirty="0">
                <a:latin typeface="Berlin Sans FB" panose="020E0602020502020306" pitchFamily="34" charset="0"/>
              </a:rPr>
            </a:br>
            <a:r>
              <a:rPr lang="en-US" sz="6000" dirty="0">
                <a:latin typeface="Berlin Sans FB" panose="020E0602020502020306" pitchFamily="34" charset="0"/>
              </a:rPr>
              <a:t>University of Manitoba Investors Group Athletic Centre</a:t>
            </a:r>
            <a:br>
              <a:rPr lang="en-US" sz="6000" dirty="0">
                <a:latin typeface="Berlin Sans FB" panose="020E0602020502020306" pitchFamily="34" charset="0"/>
              </a:rPr>
            </a:br>
            <a:r>
              <a:rPr lang="en-US" sz="6000" dirty="0">
                <a:latin typeface="Berlin Sans FB" panose="020E0602020502020306" pitchFamily="34" charset="0"/>
              </a:rPr>
              <a:t> 9:00 am. Graduates must be there at 8:00 am.</a:t>
            </a:r>
          </a:p>
        </p:txBody>
      </p:sp>
    </p:spTree>
    <p:extLst>
      <p:ext uri="{BB962C8B-B14F-4D97-AF65-F5344CB8AC3E}">
        <p14:creationId xmlns:p14="http://schemas.microsoft.com/office/powerpoint/2010/main" val="2341965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latin typeface="Berlin Sans FB" panose="020E0602020502020306" pitchFamily="34" charset="0"/>
              </a:rPr>
              <a:t>JUNE 23, 2025</a:t>
            </a:r>
          </a:p>
        </p:txBody>
      </p:sp>
      <p:sp>
        <p:nvSpPr>
          <p:cNvPr id="3" name="Content Placeholder 2"/>
          <p:cNvSpPr>
            <a:spLocks noGrp="1"/>
          </p:cNvSpPr>
          <p:nvPr>
            <p:ph idx="1"/>
          </p:nvPr>
        </p:nvSpPr>
        <p:spPr>
          <a:xfrm>
            <a:off x="1511052" y="1802001"/>
            <a:ext cx="8596668" cy="3880773"/>
          </a:xfrm>
        </p:spPr>
        <p:txBody>
          <a:bodyPr>
            <a:normAutofit fontScale="92500" lnSpcReduction="10000"/>
          </a:bodyPr>
          <a:lstStyle/>
          <a:p>
            <a:pPr marL="0" indent="0">
              <a:buNone/>
            </a:pPr>
            <a:r>
              <a:rPr lang="en-CA" sz="4000" dirty="0">
                <a:latin typeface="Berlin Sans FB" panose="020E0602020502020306" pitchFamily="34" charset="0"/>
              </a:rPr>
              <a:t>Location:	Victoria Inn Hotel and </a:t>
            </a:r>
          </a:p>
          <a:p>
            <a:pPr marL="0" indent="0">
              <a:buNone/>
            </a:pPr>
            <a:r>
              <a:rPr lang="en-CA" sz="4000" dirty="0">
                <a:latin typeface="Berlin Sans FB" panose="020E0602020502020306" pitchFamily="34" charset="0"/>
              </a:rPr>
              <a:t>			Convention Centre</a:t>
            </a:r>
          </a:p>
          <a:p>
            <a:pPr marL="0" indent="0">
              <a:buNone/>
            </a:pPr>
            <a:r>
              <a:rPr lang="en-CA" sz="4000" dirty="0">
                <a:latin typeface="Berlin Sans FB" panose="020E0602020502020306" pitchFamily="34" charset="0"/>
              </a:rPr>
              <a:t>			1808 Wellington Avenue	</a:t>
            </a:r>
          </a:p>
          <a:p>
            <a:pPr marL="0" indent="0">
              <a:buNone/>
            </a:pPr>
            <a:r>
              <a:rPr lang="en-CA" sz="4000" dirty="0">
                <a:latin typeface="Berlin Sans FB" panose="020E0602020502020306" pitchFamily="34" charset="0"/>
              </a:rPr>
              <a:t>	</a:t>
            </a:r>
          </a:p>
          <a:p>
            <a:pPr marL="0" indent="0">
              <a:buNone/>
            </a:pPr>
            <a:r>
              <a:rPr lang="en-CA" sz="4000" dirty="0">
                <a:latin typeface="Berlin Sans FB" panose="020E0602020502020306" pitchFamily="34" charset="0"/>
              </a:rPr>
              <a:t>Start Time:	Doors open at 5:30</a:t>
            </a:r>
          </a:p>
          <a:p>
            <a:pPr marL="0" indent="0">
              <a:buNone/>
            </a:pPr>
            <a:r>
              <a:rPr lang="en-CA" sz="4000" dirty="0">
                <a:latin typeface="Berlin Sans FB" panose="020E0602020502020306" pitchFamily="34" charset="0"/>
              </a:rPr>
              <a:t>			Dinner begins at 7:00	</a:t>
            </a:r>
          </a:p>
        </p:txBody>
      </p:sp>
    </p:spTree>
    <p:extLst>
      <p:ext uri="{BB962C8B-B14F-4D97-AF65-F5344CB8AC3E}">
        <p14:creationId xmlns:p14="http://schemas.microsoft.com/office/powerpoint/2010/main" val="271896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latin typeface="Berlin Sans FB" panose="020E0602020502020306" pitchFamily="34" charset="0"/>
              </a:rPr>
              <a:t>Next Steps</a:t>
            </a:r>
            <a:endParaRPr lang="en-US" dirty="0">
              <a:latin typeface="Berlin Sans FB" panose="020E0602020502020306" pitchFamily="34" charset="0"/>
            </a:endParaRPr>
          </a:p>
        </p:txBody>
      </p:sp>
      <p:sp>
        <p:nvSpPr>
          <p:cNvPr id="3" name="Content Placeholder 2"/>
          <p:cNvSpPr>
            <a:spLocks noGrp="1"/>
          </p:cNvSpPr>
          <p:nvPr>
            <p:ph idx="1"/>
          </p:nvPr>
        </p:nvSpPr>
        <p:spPr>
          <a:xfrm>
            <a:off x="677334" y="1281953"/>
            <a:ext cx="8596668" cy="4759409"/>
          </a:xfrm>
        </p:spPr>
        <p:txBody>
          <a:bodyPr>
            <a:normAutofit fontScale="92500" lnSpcReduction="10000"/>
          </a:bodyPr>
          <a:lstStyle/>
          <a:p>
            <a:r>
              <a:rPr lang="en-CA" sz="2800" dirty="0">
                <a:latin typeface="Berlin Sans FB" panose="020E0602020502020306" pitchFamily="34" charset="0"/>
              </a:rPr>
              <a:t>Lots of Fundraising needs to take place so that we are able to reduce the cost of the tickets for the dinner/safe grad.  Sponsorship is another way to reduce these costs.</a:t>
            </a:r>
          </a:p>
          <a:p>
            <a:r>
              <a:rPr lang="en-CA" sz="2800" dirty="0">
                <a:latin typeface="Berlin Sans FB" panose="020E0602020502020306" pitchFamily="34" charset="0"/>
              </a:rPr>
              <a:t>An assembly is held in May for all eligible graduates during which there will be a speaker from the Winnipeg Police as well as someone from Liquor and Gaming.  These presentations will speak to the legalities of consuming alcohol or supplying alcohol (or other illegal substances) to a minor.</a:t>
            </a:r>
          </a:p>
          <a:p>
            <a:r>
              <a:rPr lang="en-CA" sz="2800" dirty="0">
                <a:latin typeface="Berlin Sans FB" panose="020E0602020502020306" pitchFamily="34" charset="0"/>
              </a:rPr>
              <a:t>Once the presentations are finished, those students who are graduating will be given a Safe Grad package, which will be explained further in this presentation.</a:t>
            </a:r>
            <a:endParaRPr lang="en-US" dirty="0">
              <a:latin typeface="Berlin Sans FB" panose="020E0602020502020306" pitchFamily="34" charset="0"/>
            </a:endParaRPr>
          </a:p>
        </p:txBody>
      </p:sp>
    </p:spTree>
    <p:extLst>
      <p:ext uri="{BB962C8B-B14F-4D97-AF65-F5344CB8AC3E}">
        <p14:creationId xmlns:p14="http://schemas.microsoft.com/office/powerpoint/2010/main" val="677020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2" y="2557818"/>
            <a:ext cx="10515600" cy="1325563"/>
          </a:xfrm>
        </p:spPr>
        <p:txBody>
          <a:bodyPr>
            <a:normAutofit/>
          </a:bodyPr>
          <a:lstStyle/>
          <a:p>
            <a:pPr algn="ctr"/>
            <a:r>
              <a:rPr lang="en-CA" sz="6600" dirty="0">
                <a:latin typeface="Berlin Sans FB" panose="020E0602020502020306" pitchFamily="34" charset="0"/>
              </a:rPr>
              <a:t>SAFE GRAD PACKAGES</a:t>
            </a:r>
            <a:endParaRPr lang="en-US" sz="6600" dirty="0">
              <a:latin typeface="Berlin Sans FB" panose="020E0602020502020306" pitchFamily="34" charset="0"/>
            </a:endParaRPr>
          </a:p>
        </p:txBody>
      </p:sp>
    </p:spTree>
    <p:extLst>
      <p:ext uri="{BB962C8B-B14F-4D97-AF65-F5344CB8AC3E}">
        <p14:creationId xmlns:p14="http://schemas.microsoft.com/office/powerpoint/2010/main" val="306704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283" y="720835"/>
            <a:ext cx="10515600" cy="5626457"/>
          </a:xfrm>
        </p:spPr>
        <p:txBody>
          <a:bodyPr>
            <a:normAutofit/>
          </a:bodyPr>
          <a:lstStyle/>
          <a:p>
            <a:r>
              <a:rPr lang="en-CA" sz="3600" dirty="0">
                <a:latin typeface="Berlin Sans FB" panose="020E0602020502020306" pitchFamily="34" charset="0"/>
              </a:rPr>
              <a:t>In the package there will be an order form for the dinner, a transportation form and a volunteer form. These forms are necessary in order to participate in the Graduation Dinner and Safe Grad Evening.</a:t>
            </a:r>
          </a:p>
          <a:p>
            <a:r>
              <a:rPr lang="en-CA" sz="3600" dirty="0">
                <a:latin typeface="Berlin Sans FB" panose="020E0602020502020306" pitchFamily="34" charset="0"/>
              </a:rPr>
              <a:t>Included in the package is a helpful checklist, which should ensure that you have all the necessary documents signed and filled out before they are returned, along with payment, in either late May or early June.</a:t>
            </a:r>
          </a:p>
          <a:p>
            <a:endParaRPr lang="en-US" dirty="0"/>
          </a:p>
        </p:txBody>
      </p:sp>
    </p:spTree>
    <p:extLst>
      <p:ext uri="{BB962C8B-B14F-4D97-AF65-F5344CB8AC3E}">
        <p14:creationId xmlns:p14="http://schemas.microsoft.com/office/powerpoint/2010/main" val="1281416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910" y="2352546"/>
            <a:ext cx="10515600" cy="1325563"/>
          </a:xfrm>
        </p:spPr>
        <p:txBody>
          <a:bodyPr>
            <a:noAutofit/>
          </a:bodyPr>
          <a:lstStyle/>
          <a:p>
            <a:pPr algn="ctr"/>
            <a:r>
              <a:rPr lang="en-CA" sz="9600" dirty="0">
                <a:latin typeface="Berlin Sans FB" panose="020E0602020502020306" pitchFamily="34" charset="0"/>
              </a:rPr>
              <a:t>The Dinner</a:t>
            </a:r>
            <a:endParaRPr lang="en-US" sz="9600" dirty="0">
              <a:latin typeface="Berlin Sans FB" panose="020E0602020502020306" pitchFamily="34" charset="0"/>
            </a:endParaRPr>
          </a:p>
        </p:txBody>
      </p:sp>
    </p:spTree>
    <p:extLst>
      <p:ext uri="{BB962C8B-B14F-4D97-AF65-F5344CB8AC3E}">
        <p14:creationId xmlns:p14="http://schemas.microsoft.com/office/powerpoint/2010/main" val="2549964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6529" y="685302"/>
            <a:ext cx="10515600" cy="5957787"/>
          </a:xfrm>
        </p:spPr>
        <p:txBody>
          <a:bodyPr>
            <a:normAutofit/>
          </a:bodyPr>
          <a:lstStyle/>
          <a:p>
            <a:endParaRPr lang="en-US" dirty="0">
              <a:latin typeface="Berlin Sans FB" panose="020E0602020502020306" pitchFamily="34" charset="0"/>
            </a:endParaRPr>
          </a:p>
          <a:p>
            <a:r>
              <a:rPr lang="en-US" sz="3200" dirty="0">
                <a:latin typeface="Berlin Sans FB" panose="020E0602020502020306" pitchFamily="34" charset="0"/>
              </a:rPr>
              <a:t>Each graduate is allotted up to 11 tickets, with the opportunity to purchase additional tickets. </a:t>
            </a:r>
          </a:p>
          <a:p>
            <a:r>
              <a:rPr lang="en-US" sz="3200" dirty="0">
                <a:latin typeface="Berlin Sans FB" panose="020E0602020502020306" pitchFamily="34" charset="0"/>
              </a:rPr>
              <a:t>Graduates and their families may request with whom they would like to be seated at dinner.  (Tables seat 8 -11 guests). The Grad Committee will do its best to accommodate requests.</a:t>
            </a:r>
          </a:p>
        </p:txBody>
      </p:sp>
    </p:spTree>
    <p:extLst>
      <p:ext uri="{BB962C8B-B14F-4D97-AF65-F5344CB8AC3E}">
        <p14:creationId xmlns:p14="http://schemas.microsoft.com/office/powerpoint/2010/main" val="985115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546847"/>
            <a:ext cx="8596668" cy="1320800"/>
          </a:xfrm>
        </p:spPr>
        <p:txBody>
          <a:bodyPr/>
          <a:lstStyle/>
          <a:p>
            <a:pPr algn="ctr"/>
            <a:r>
              <a:rPr lang="en-CA" dirty="0">
                <a:latin typeface="Berlin Sans FB" panose="020E0602020502020306" pitchFamily="34" charset="0"/>
              </a:rPr>
              <a:t>Dinner Order Information</a:t>
            </a:r>
            <a:endParaRPr lang="en-US" dirty="0"/>
          </a:p>
        </p:txBody>
      </p:sp>
      <p:sp>
        <p:nvSpPr>
          <p:cNvPr id="3" name="Content Placeholder 2"/>
          <p:cNvSpPr>
            <a:spLocks noGrp="1"/>
          </p:cNvSpPr>
          <p:nvPr>
            <p:ph idx="1"/>
          </p:nvPr>
        </p:nvSpPr>
        <p:spPr>
          <a:xfrm>
            <a:off x="677333" y="1362635"/>
            <a:ext cx="9085231" cy="5226424"/>
          </a:xfrm>
        </p:spPr>
        <p:txBody>
          <a:bodyPr>
            <a:normAutofit/>
          </a:bodyPr>
          <a:lstStyle/>
          <a:p>
            <a:pPr marL="0" indent="0" hangingPunct="0">
              <a:buNone/>
            </a:pPr>
            <a:r>
              <a:rPr lang="en-US" sz="2800" dirty="0">
                <a:latin typeface="Berlin Sans FB" panose="020E0602020502020306" pitchFamily="34" charset="0"/>
              </a:rPr>
              <a:t>Dinner guests may choose from one of the following meal options as well as indicate any food allergies they may have:</a:t>
            </a:r>
          </a:p>
          <a:p>
            <a:pPr lvl="0" hangingPunct="0"/>
            <a:r>
              <a:rPr lang="en-US" sz="2800" b="1" dirty="0">
                <a:latin typeface="Berlin Sans FB" panose="020E0602020502020306" pitchFamily="34" charset="0"/>
              </a:rPr>
              <a:t>Chicken:</a:t>
            </a:r>
            <a:r>
              <a:rPr lang="en-US" sz="2800" dirty="0">
                <a:latin typeface="Berlin Sans FB" panose="020E0602020502020306" pitchFamily="34" charset="0"/>
              </a:rPr>
              <a:t> includes, salad, main entrée and dessert</a:t>
            </a:r>
            <a:endParaRPr lang="en-CA" sz="2800" dirty="0">
              <a:latin typeface="Berlin Sans FB" panose="020E0602020502020306" pitchFamily="34" charset="0"/>
            </a:endParaRPr>
          </a:p>
          <a:p>
            <a:pPr hangingPunct="0"/>
            <a:r>
              <a:rPr lang="en-US" sz="2800" b="1" dirty="0">
                <a:latin typeface="Berlin Sans FB" panose="020E0602020502020306" pitchFamily="34" charset="0"/>
              </a:rPr>
              <a:t>Gluten Free Chicken:</a:t>
            </a:r>
            <a:r>
              <a:rPr lang="en-US" sz="2800" dirty="0">
                <a:latin typeface="Berlin Sans FB" panose="020E0602020502020306" pitchFamily="34" charset="0"/>
              </a:rPr>
              <a:t> salad, main entrée and dessert</a:t>
            </a:r>
            <a:endParaRPr lang="en-CA" sz="2800" dirty="0">
              <a:latin typeface="Berlin Sans FB" panose="020E0602020502020306" pitchFamily="34" charset="0"/>
            </a:endParaRPr>
          </a:p>
          <a:p>
            <a:pPr hangingPunct="0"/>
            <a:r>
              <a:rPr lang="en-US" sz="2800" b="1" dirty="0">
                <a:latin typeface="Berlin Sans FB" panose="020E0602020502020306" pitchFamily="34" charset="0"/>
              </a:rPr>
              <a:t>Gluten Free Vegan</a:t>
            </a:r>
            <a:r>
              <a:rPr lang="en-US" sz="2800" dirty="0">
                <a:latin typeface="Berlin Sans FB" panose="020E0602020502020306" pitchFamily="34" charset="0"/>
              </a:rPr>
              <a:t>: salad, main entrée and dessert</a:t>
            </a:r>
            <a:endParaRPr lang="en-CA" sz="2800" dirty="0">
              <a:latin typeface="Berlin Sans FB" panose="020E0602020502020306" pitchFamily="34" charset="0"/>
            </a:endParaRPr>
          </a:p>
          <a:p>
            <a:pPr hangingPunct="0"/>
            <a:r>
              <a:rPr lang="en-US" sz="2800" b="1" dirty="0">
                <a:latin typeface="Berlin Sans FB" panose="020E0602020502020306" pitchFamily="34" charset="0"/>
              </a:rPr>
              <a:t>Kosher: </a:t>
            </a:r>
            <a:r>
              <a:rPr lang="en-US" sz="2800" dirty="0">
                <a:latin typeface="Berlin Sans FB" panose="020E0602020502020306" pitchFamily="34" charset="0"/>
              </a:rPr>
              <a:t>dairy meal ordered from Schmoozer’s Café which includes salad, main entrée and dessert</a:t>
            </a:r>
            <a:endParaRPr lang="en-CA" sz="2800" dirty="0">
              <a:latin typeface="Berlin Sans FB" panose="020E0602020502020306" pitchFamily="34" charset="0"/>
            </a:endParaRPr>
          </a:p>
          <a:p>
            <a:pPr hangingPunct="0"/>
            <a:r>
              <a:rPr lang="en-US" sz="2800" b="1" dirty="0">
                <a:latin typeface="Berlin Sans FB" panose="020E0602020502020306" pitchFamily="34" charset="0"/>
              </a:rPr>
              <a:t>Halal Chicken: </a:t>
            </a:r>
            <a:r>
              <a:rPr lang="en-US" sz="2800" dirty="0">
                <a:latin typeface="Berlin Sans FB" panose="020E0602020502020306" pitchFamily="34" charset="0"/>
              </a:rPr>
              <a:t>salad, main entrée and dessert</a:t>
            </a:r>
            <a:endParaRPr lang="en-CA" sz="2800" dirty="0">
              <a:latin typeface="Berlin Sans FB" panose="020E0602020502020306" pitchFamily="34" charset="0"/>
            </a:endParaRPr>
          </a:p>
          <a:p>
            <a:pPr marL="0" indent="0" hangingPunct="0">
              <a:buNone/>
            </a:pPr>
            <a:r>
              <a:rPr lang="en-US" sz="2800" dirty="0">
                <a:latin typeface="Berlin Sans FB" panose="020E0602020502020306" pitchFamily="34" charset="0"/>
              </a:rPr>
              <a:t>Please indicate each individual’s dinner choice on the order form.</a:t>
            </a:r>
            <a:endParaRPr lang="en-CA" sz="2800" dirty="0">
              <a:latin typeface="Berlin Sans FB" panose="020E0602020502020306" pitchFamily="34" charset="0"/>
            </a:endParaRPr>
          </a:p>
          <a:p>
            <a:endParaRPr lang="en-US" dirty="0"/>
          </a:p>
        </p:txBody>
      </p:sp>
    </p:spTree>
    <p:extLst>
      <p:ext uri="{BB962C8B-B14F-4D97-AF65-F5344CB8AC3E}">
        <p14:creationId xmlns:p14="http://schemas.microsoft.com/office/powerpoint/2010/main" val="2205988717"/>
      </p:ext>
    </p:extLst>
  </p:cSld>
  <p:clrMapOvr>
    <a:masterClrMapping/>
  </p:clrMapOvr>
</p:sld>
</file>

<file path=ppt/theme/theme1.xml><?xml version="1.0" encoding="utf-8"?>
<a:theme xmlns:a="http://schemas.openxmlformats.org/drawingml/2006/main" name="Facet">
  <a:themeElements>
    <a:clrScheme name="Custom 1">
      <a:dk1>
        <a:sysClr val="windowText" lastClr="000000"/>
      </a:dk1>
      <a:lt1>
        <a:sysClr val="window" lastClr="FFFFFF"/>
      </a:lt1>
      <a:dk2>
        <a:srgbClr val="242852"/>
      </a:dk2>
      <a:lt2>
        <a:srgbClr val="ACCBF9"/>
      </a:lt2>
      <a:accent1>
        <a:srgbClr val="4A66AC"/>
      </a:accent1>
      <a:accent2>
        <a:srgbClr val="297FD5"/>
      </a:accent2>
      <a:accent3>
        <a:srgbClr val="297FD5"/>
      </a:accent3>
      <a:accent4>
        <a:srgbClr val="A5A5A5"/>
      </a:accent4>
      <a:accent5>
        <a:srgbClr val="ACCBF9"/>
      </a:accent5>
      <a:accent6>
        <a:srgbClr val="A9CBEE"/>
      </a:accent6>
      <a:hlink>
        <a:srgbClr val="9454C3"/>
      </a:hlink>
      <a:folHlink>
        <a:srgbClr val="3EBBF0"/>
      </a:folHlink>
    </a:clrScheme>
    <a:fontScheme name="Candara">
      <a:maj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1385</TotalTime>
  <Words>1338</Words>
  <Application>Microsoft Office PowerPoint</Application>
  <PresentationFormat>Widescreen</PresentationFormat>
  <Paragraphs>80</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Berlin Sans FB</vt:lpstr>
      <vt:lpstr>Calibri</vt:lpstr>
      <vt:lpstr>Candara</vt:lpstr>
      <vt:lpstr>Wingdings 3</vt:lpstr>
      <vt:lpstr>Facet</vt:lpstr>
      <vt:lpstr>SAFE GRAD 2025</vt:lpstr>
      <vt:lpstr>What is Safe Grad?</vt:lpstr>
      <vt:lpstr>JUNE 23, 2025</vt:lpstr>
      <vt:lpstr>Next Steps</vt:lpstr>
      <vt:lpstr>SAFE GRAD PACKAGES</vt:lpstr>
      <vt:lpstr>PowerPoint Presentation</vt:lpstr>
      <vt:lpstr>The Dinner</vt:lpstr>
      <vt:lpstr>PowerPoint Presentation</vt:lpstr>
      <vt:lpstr>Dinner Order Information</vt:lpstr>
      <vt:lpstr>Safe Grad Event</vt:lpstr>
      <vt:lpstr>PowerPoint Presentation</vt:lpstr>
      <vt:lpstr>PowerPoint Presentation</vt:lpstr>
      <vt:lpstr>PowerPoint Presentation</vt:lpstr>
      <vt:lpstr>Rules &amp; Regulations Continued</vt:lpstr>
      <vt:lpstr>PowerPoint Presentation</vt:lpstr>
      <vt:lpstr>Transportation Rules</vt:lpstr>
      <vt:lpstr>Transportation Rules Continued</vt:lpstr>
      <vt:lpstr>Transportation Rules Continued</vt:lpstr>
      <vt:lpstr>Transportation Rules Continued</vt:lpstr>
      <vt:lpstr>Transportation Rules Continued</vt:lpstr>
      <vt:lpstr>Transportation Rules Continued</vt:lpstr>
      <vt:lpstr>CONVOCATION</vt:lpstr>
      <vt:lpstr>CONVOCATION June 26th  University of Manitoba Investors Group Athletic Centre  9:00 am. Graduates must be there at 8:00 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 PARK  HIGH SCHOOL</dc:title>
  <dc:creator>Jennifer Cuddy</dc:creator>
  <cp:lastModifiedBy>Jennifer Cuddy</cp:lastModifiedBy>
  <cp:revision>99</cp:revision>
  <cp:lastPrinted>2021-12-10T00:24:25Z</cp:lastPrinted>
  <dcterms:created xsi:type="dcterms:W3CDTF">2017-05-04T00:26:00Z</dcterms:created>
  <dcterms:modified xsi:type="dcterms:W3CDTF">2025-03-17T19:55:45Z</dcterms:modified>
</cp:coreProperties>
</file>